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aleway Bold" charset="1" panose="00000000000000000000"/>
      <p:regular r:id="rId14"/>
    </p:embeddedFont>
    <p:embeddedFont>
      <p:font typeface="Raleway" charset="1" panose="00000000000000000000"/>
      <p:regular r:id="rId15"/>
    </p:embeddedFont>
    <p:embeddedFont>
      <p:font typeface="TAN Jambore" charset="1" panose="00000000000000000000"/>
      <p:regular r:id="rId16"/>
    </p:embeddedFont>
    <p:embeddedFont>
      <p:font typeface="TAN Nimbus" charset="1" panose="00000000000000000000"/>
      <p:regular r:id="rId17"/>
    </p:embeddedFont>
    <p:embeddedFont>
      <p:font typeface="Futura Bold" charset="1" panose="020B0702020204020203"/>
      <p:regular r:id="rId18"/>
    </p:embeddedFont>
    <p:embeddedFont>
      <p:font typeface="Raleway Italics" charset="1" panose="00000000000000000000"/>
      <p:regular r:id="rId19"/>
    </p:embeddedFont>
    <p:embeddedFont>
      <p:font typeface="Raleway Bold Italics" charset="1" panose="00000000000000000000"/>
      <p:regular r:id="rId20"/>
    </p:embeddedFont>
    <p:embeddedFont>
      <p:font typeface="Raleway Ultra-Bold" charset="1" panose="00000000000000000000"/>
      <p:regular r:id="rId21"/>
    </p:embeddedFont>
    <p:embeddedFont>
      <p:font typeface="Garet Bold" charset="1" panose="00000000000000000000"/>
      <p:regular r:id="rId22"/>
    </p:embeddedFont>
    <p:embeddedFont>
      <p:font typeface="Raleway Semi-Bold" charset="1" panose="00000000000000000000"/>
      <p:regular r:id="rId23"/>
    </p:embeddedFont>
    <p:embeddedFont>
      <p:font typeface="Raleway Medium" charset="1" panose="00000000000000000000"/>
      <p:regular r:id="rId24"/>
    </p:embeddedFont>
    <p:embeddedFont>
      <p:font typeface="Raleway Ultra-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jpeg" Type="http://schemas.openxmlformats.org/officeDocument/2006/relationships/image"/><Relationship Id="rId12" Target="../media/image18.jpeg" Type="http://schemas.openxmlformats.org/officeDocument/2006/relationships/image"/><Relationship Id="rId13" Target="../media/image19.jpeg" Type="http://schemas.openxmlformats.org/officeDocument/2006/relationships/image"/><Relationship Id="rId14" Target="../media/image20.jpeg" Type="http://schemas.openxmlformats.org/officeDocument/2006/relationships/image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3.png" Type="http://schemas.openxmlformats.org/officeDocument/2006/relationships/image"/><Relationship Id="rId5" Target="../media/image22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55" r="0" b="-16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66082" y="684519"/>
            <a:ext cx="1293732" cy="34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  <a:spcBef>
                <a:spcPct val="0"/>
              </a:spcBef>
            </a:pPr>
            <a:r>
              <a:rPr lang="en-US" b="true" sz="1982" spc="-3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69997" y="684519"/>
            <a:ext cx="1293732" cy="34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sz="1982" spc="-3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About 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02108" y="684519"/>
            <a:ext cx="1589591" cy="34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75"/>
              </a:lnSpc>
              <a:spcBef>
                <a:spcPct val="0"/>
              </a:spcBef>
            </a:pPr>
            <a:r>
              <a:rPr lang="en-US" sz="1982" spc="-3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Contact 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274525"/>
            <a:ext cx="9525" cy="156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5405963" y="1858492"/>
            <a:ext cx="6960097" cy="2587483"/>
            <a:chOff x="0" y="0"/>
            <a:chExt cx="9280129" cy="34499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440245"/>
              <a:ext cx="2394576" cy="2394576"/>
            </a:xfrm>
            <a:custGeom>
              <a:avLst/>
              <a:gdLst/>
              <a:ahLst/>
              <a:cxnLst/>
              <a:rect r="r" b="b" t="t" l="l"/>
              <a:pathLst>
                <a:path h="2394576" w="2394576">
                  <a:moveTo>
                    <a:pt x="0" y="0"/>
                  </a:moveTo>
                  <a:lnTo>
                    <a:pt x="2394576" y="0"/>
                  </a:lnTo>
                  <a:lnTo>
                    <a:pt x="2394576" y="2394576"/>
                  </a:lnTo>
                  <a:lnTo>
                    <a:pt x="0" y="2394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551823" y="-333375"/>
              <a:ext cx="6728306" cy="3783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19"/>
                </a:lnSpc>
              </a:pPr>
              <a:r>
                <a:rPr lang="en-US" sz="17156">
                  <a:solidFill>
                    <a:srgbClr val="002A01"/>
                  </a:solidFill>
                  <a:latin typeface="TAN Jambore"/>
                  <a:ea typeface="TAN Jambore"/>
                  <a:cs typeface="TAN Jambore"/>
                  <a:sym typeface="TAN Jambore"/>
                </a:rPr>
                <a:t>aasta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73209" y="4088438"/>
            <a:ext cx="5627038" cy="2588809"/>
          </a:xfrm>
          <a:custGeom>
            <a:avLst/>
            <a:gdLst/>
            <a:ahLst/>
            <a:cxnLst/>
            <a:rect r="r" b="b" t="t" l="l"/>
            <a:pathLst>
              <a:path h="2588809" w="5627038">
                <a:moveTo>
                  <a:pt x="0" y="0"/>
                </a:moveTo>
                <a:lnTo>
                  <a:pt x="5627037" y="0"/>
                </a:lnTo>
                <a:lnTo>
                  <a:pt x="5627037" y="2588810"/>
                </a:lnTo>
                <a:lnTo>
                  <a:pt x="0" y="258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-5439" t="-3030" r="-5439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841370" y="4682125"/>
            <a:ext cx="4182979" cy="1051790"/>
            <a:chOff x="0" y="0"/>
            <a:chExt cx="759543" cy="1909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9543" cy="190983"/>
            </a:xfrm>
            <a:custGeom>
              <a:avLst/>
              <a:gdLst/>
              <a:ahLst/>
              <a:cxnLst/>
              <a:rect r="r" b="b" t="t" l="l"/>
              <a:pathLst>
                <a:path h="190983" w="759543">
                  <a:moveTo>
                    <a:pt x="94392" y="0"/>
                  </a:moveTo>
                  <a:lnTo>
                    <a:pt x="665151" y="0"/>
                  </a:lnTo>
                  <a:cubicBezTo>
                    <a:pt x="690185" y="0"/>
                    <a:pt x="714194" y="9945"/>
                    <a:pt x="731896" y="27647"/>
                  </a:cubicBezTo>
                  <a:cubicBezTo>
                    <a:pt x="749598" y="45348"/>
                    <a:pt x="759543" y="69357"/>
                    <a:pt x="759543" y="94392"/>
                  </a:cubicBezTo>
                  <a:lnTo>
                    <a:pt x="759543" y="96592"/>
                  </a:lnTo>
                  <a:cubicBezTo>
                    <a:pt x="759543" y="148723"/>
                    <a:pt x="717282" y="190983"/>
                    <a:pt x="665151" y="190983"/>
                  </a:cubicBezTo>
                  <a:lnTo>
                    <a:pt x="94392" y="190983"/>
                  </a:lnTo>
                  <a:cubicBezTo>
                    <a:pt x="42261" y="190983"/>
                    <a:pt x="0" y="148723"/>
                    <a:pt x="0" y="96592"/>
                  </a:cubicBezTo>
                  <a:lnTo>
                    <a:pt x="0" y="94392"/>
                  </a:lnTo>
                  <a:cubicBezTo>
                    <a:pt x="0" y="42261"/>
                    <a:pt x="42261" y="0"/>
                    <a:pt x="94392" y="0"/>
                  </a:cubicBezTo>
                  <a:close/>
                </a:path>
              </a:pathLst>
            </a:custGeom>
            <a:solidFill>
              <a:srgbClr val="D3FB6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759543" cy="143358"/>
            </a:xfrm>
            <a:prstGeom prst="rect">
              <a:avLst/>
            </a:prstGeom>
          </p:spPr>
          <p:txBody>
            <a:bodyPr anchor="ctr" rtlCol="false" tIns="73684" lIns="73684" bIns="73684" rIns="73684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640179" y="4815690"/>
            <a:ext cx="9360068" cy="89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8"/>
              </a:lnSpc>
            </a:pPr>
            <a:r>
              <a:rPr lang="en-US" sz="5525">
                <a:solidFill>
                  <a:srgbClr val="0A6847"/>
                </a:solidFill>
                <a:latin typeface="TAN Nimbus"/>
                <a:ea typeface="TAN Nimbus"/>
                <a:cs typeface="TAN Nimbus"/>
                <a:sym typeface="TAN Nimbus"/>
              </a:rPr>
              <a:t>Be Our  Investor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95859" y="6046156"/>
            <a:ext cx="6580304" cy="181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b="true" sz="3546" spc="35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JOIN US TO REVOLUTIONIZE</a:t>
            </a:r>
          </a:p>
          <a:p>
            <a:pPr algn="ctr">
              <a:lnSpc>
                <a:spcPts val="3404"/>
              </a:lnSpc>
            </a:pPr>
            <a:r>
              <a:rPr lang="en-US" b="true" sz="3546" spc="35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THE WAY YOU SEE </a:t>
            </a:r>
          </a:p>
          <a:p>
            <a:pPr algn="ctr">
              <a:lnSpc>
                <a:spcPts val="3404"/>
              </a:lnSpc>
            </a:pPr>
            <a:r>
              <a:rPr lang="en-US" b="true" sz="3546" spc="35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“FOOD WASTE”</a:t>
            </a:r>
          </a:p>
          <a:p>
            <a:pPr algn="ctr">
              <a:lnSpc>
                <a:spcPts val="340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45290"/>
            <a:ext cx="6969647" cy="7151881"/>
            <a:chOff x="0" y="0"/>
            <a:chExt cx="1192893" cy="1224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2893" cy="1224083"/>
            </a:xfrm>
            <a:custGeom>
              <a:avLst/>
              <a:gdLst/>
              <a:ahLst/>
              <a:cxnLst/>
              <a:rect r="r" b="b" t="t" l="l"/>
              <a:pathLst>
                <a:path h="1224083" w="1192893">
                  <a:moveTo>
                    <a:pt x="29992" y="0"/>
                  </a:moveTo>
                  <a:lnTo>
                    <a:pt x="1162901" y="0"/>
                  </a:lnTo>
                  <a:cubicBezTo>
                    <a:pt x="1179465" y="0"/>
                    <a:pt x="1192893" y="13428"/>
                    <a:pt x="1192893" y="29992"/>
                  </a:cubicBezTo>
                  <a:lnTo>
                    <a:pt x="1192893" y="1194091"/>
                  </a:lnTo>
                  <a:cubicBezTo>
                    <a:pt x="1192893" y="1202046"/>
                    <a:pt x="1189733" y="1209674"/>
                    <a:pt x="1184108" y="1215299"/>
                  </a:cubicBezTo>
                  <a:cubicBezTo>
                    <a:pt x="1178484" y="1220923"/>
                    <a:pt x="1170855" y="1224083"/>
                    <a:pt x="1162901" y="1224083"/>
                  </a:cubicBezTo>
                  <a:lnTo>
                    <a:pt x="29992" y="1224083"/>
                  </a:lnTo>
                  <a:cubicBezTo>
                    <a:pt x="13428" y="1224083"/>
                    <a:pt x="0" y="1210655"/>
                    <a:pt x="0" y="1194091"/>
                  </a:cubicBezTo>
                  <a:lnTo>
                    <a:pt x="0" y="29992"/>
                  </a:lnTo>
                  <a:cubicBezTo>
                    <a:pt x="0" y="13428"/>
                    <a:pt x="13428" y="0"/>
                    <a:pt x="2999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2343" r="0" b="-2111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8505422">
            <a:off x="-1784337" y="-4152726"/>
            <a:ext cx="6901683" cy="5621735"/>
          </a:xfrm>
          <a:custGeom>
            <a:avLst/>
            <a:gdLst/>
            <a:ahLst/>
            <a:cxnLst/>
            <a:rect r="r" b="b" t="t" l="l"/>
            <a:pathLst>
              <a:path h="5621735" w="6901683">
                <a:moveTo>
                  <a:pt x="0" y="0"/>
                </a:moveTo>
                <a:lnTo>
                  <a:pt x="6901683" y="0"/>
                </a:lnTo>
                <a:lnTo>
                  <a:pt x="6901683" y="5621734"/>
                </a:lnTo>
                <a:lnTo>
                  <a:pt x="0" y="562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16691" y="1523707"/>
            <a:ext cx="1772370" cy="412288"/>
          </a:xfrm>
          <a:custGeom>
            <a:avLst/>
            <a:gdLst/>
            <a:ahLst/>
            <a:cxnLst/>
            <a:rect r="r" b="b" t="t" l="l"/>
            <a:pathLst>
              <a:path h="412288" w="1772370">
                <a:moveTo>
                  <a:pt x="0" y="0"/>
                </a:moveTo>
                <a:lnTo>
                  <a:pt x="1772370" y="0"/>
                </a:lnTo>
                <a:lnTo>
                  <a:pt x="1772370" y="412288"/>
                </a:lnTo>
                <a:lnTo>
                  <a:pt x="0" y="412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3246" r="0" b="-1666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73691" y="2435765"/>
            <a:ext cx="8531168" cy="743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7"/>
              </a:lnSpc>
            </a:pP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we’re building has never been done before in India— </a:t>
            </a:r>
            <a:r>
              <a:rPr lang="en-US" sz="1855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but we’ve already beaten the odds. 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 idea that makes your inner self happy, that makes sense to the heart and to the world:  </a:t>
            </a:r>
            <a:r>
              <a:rPr lang="en-US" b="true" sz="185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 platform that is helping restaurants, cafés, catering services, and vendors to sell their extra-unsold food. At huge discounts, and making that food accessible to people who </a:t>
            </a:r>
            <a:r>
              <a:rPr lang="en-US" b="true" sz="185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need it most - students, gig workers, and hustlers, </a:t>
            </a: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Looking to eat with no money in their pocket.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need you -</a:t>
            </a:r>
            <a:r>
              <a:rPr lang="en-US" b="true" sz="185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your help to make it reach every corner of India.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can’t promise success - no one can -</a:t>
            </a:r>
            <a:r>
              <a:rPr lang="en-US" sz="1855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but we can promise that we’ll put everything we have into making “</a:t>
            </a:r>
            <a:r>
              <a:rPr lang="en-US" b="true" sz="1855" i="true">
                <a:solidFill>
                  <a:srgbClr val="000000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Aasta</a:t>
            </a:r>
            <a:r>
              <a:rPr lang="en-US" sz="1855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”</a:t>
            </a:r>
            <a:r>
              <a:rPr lang="en-US" b="true" sz="1855" i="true">
                <a:solidFill>
                  <a:srgbClr val="000000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</a:t>
            </a:r>
            <a:r>
              <a:rPr lang="en-US" sz="1855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one of the most meaningful and scalable food innovations this country has seen.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Our vision is to become India’s leading force against food wastage - </a:t>
            </a:r>
            <a:r>
              <a:rPr lang="en-US" b="true" sz="185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Crafting policies, creating awareness, and partnering with the government to redefine food wastage and how India thinks about it.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Because if we succeed, It won’t just be our victory - it’ll be India’s win against food waste, hunger, and inefficiency.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Thank you for believing in us.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If you see what we see, and feel what we feel - then join us.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b="true" sz="185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We’re inviting you to become part of a revolution.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Onward and Upward,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Team </a:t>
            </a:r>
            <a:r>
              <a:rPr lang="en-US" b="true" sz="185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Aasta </a:t>
            </a:r>
            <a:r>
              <a:rPr lang="en-US" sz="185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💚</a:t>
            </a:r>
          </a:p>
          <a:p>
            <a:pPr algn="l">
              <a:lnSpc>
                <a:spcPts val="2597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50982" y="1326899"/>
            <a:ext cx="5161306" cy="1218192"/>
            <a:chOff x="0" y="0"/>
            <a:chExt cx="6881742" cy="162425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9550"/>
              <a:ext cx="6881742" cy="901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5525">
                  <a:solidFill>
                    <a:srgbClr val="0A6847"/>
                  </a:solidFill>
                  <a:latin typeface="TAN Nimbus"/>
                  <a:ea typeface="TAN Nimbus"/>
                  <a:cs typeface="TAN Nimbus"/>
                  <a:sym typeface="TAN Nimbus"/>
                </a:rPr>
                <a:t>Students of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218495" y="972388"/>
              <a:ext cx="4837994" cy="651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91625" y="1416204"/>
            <a:ext cx="8251334" cy="41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7"/>
              </a:lnSpc>
              <a:spcBef>
                <a:spcPct val="0"/>
              </a:spcBef>
            </a:pPr>
            <a:r>
              <a:rPr lang="en-US" b="true" sz="3293">
                <a:solidFill>
                  <a:srgbClr val="0A6847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We are Creating “The next big thing”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30716" y="1897895"/>
            <a:ext cx="7957284" cy="31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5"/>
              </a:lnSpc>
              <a:spcBef>
                <a:spcPct val="0"/>
              </a:spcBef>
            </a:pPr>
            <a:r>
              <a:rPr lang="en-US" b="true" sz="1882">
                <a:solidFill>
                  <a:srgbClr val="B46464"/>
                </a:solidFill>
                <a:latin typeface="Garet Bold"/>
                <a:ea typeface="Garet Bold"/>
                <a:cs typeface="Garet Bold"/>
                <a:sym typeface="Garet Bold"/>
              </a:rPr>
              <a:t>A Message from the Students of “PW IOI”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1" y="0"/>
                </a:lnTo>
                <a:lnTo>
                  <a:pt x="2529121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45" t="0" r="-3237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5123" y="0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0" y="0"/>
                </a:lnTo>
                <a:lnTo>
                  <a:pt x="2529120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" t="0" r="-585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55069" y="0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1" y="0"/>
                </a:lnTo>
                <a:lnTo>
                  <a:pt x="2529121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087" t="0" r="-8244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79440" y="0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0" y="0"/>
                </a:lnTo>
                <a:lnTo>
                  <a:pt x="2529120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378" t="0" r="-1637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03679" y="0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0" y="0"/>
                </a:lnTo>
                <a:lnTo>
                  <a:pt x="2529120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8" r="0" b="-2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8049" y="0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1" y="0"/>
                </a:lnTo>
                <a:lnTo>
                  <a:pt x="2529121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78" r="0" b="-2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53150" y="0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1" y="0"/>
                </a:lnTo>
                <a:lnTo>
                  <a:pt x="2529121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81" t="0" r="-298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29" y="6929424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1" y="0"/>
                </a:lnTo>
                <a:lnTo>
                  <a:pt x="2529121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81" t="0" r="-298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20852" y="6929424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1" y="0"/>
                </a:lnTo>
                <a:lnTo>
                  <a:pt x="2529121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8" r="0" b="-27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55069" y="6929424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1" y="0"/>
                </a:lnTo>
                <a:lnTo>
                  <a:pt x="2529121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378" t="0" r="-1637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85169" y="6929424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0" y="0"/>
                </a:lnTo>
                <a:lnTo>
                  <a:pt x="2529120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2220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09408" y="6929424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0" y="0"/>
                </a:lnTo>
                <a:lnTo>
                  <a:pt x="2529120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55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33778" y="6929424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1" y="0"/>
                </a:lnTo>
                <a:lnTo>
                  <a:pt x="2529121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6498" t="0" r="-5072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58879" y="6929424"/>
            <a:ext cx="2529121" cy="3357576"/>
          </a:xfrm>
          <a:custGeom>
            <a:avLst/>
            <a:gdLst/>
            <a:ahLst/>
            <a:cxnLst/>
            <a:rect r="r" b="b" t="t" l="l"/>
            <a:pathLst>
              <a:path h="3357576" w="2529121">
                <a:moveTo>
                  <a:pt x="0" y="0"/>
                </a:moveTo>
                <a:lnTo>
                  <a:pt x="2529121" y="0"/>
                </a:lnTo>
                <a:lnTo>
                  <a:pt x="2529121" y="3357576"/>
                </a:lnTo>
                <a:lnTo>
                  <a:pt x="0" y="3357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6378" t="0" r="-16378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78312" y="4618445"/>
            <a:ext cx="14140412" cy="101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9"/>
              </a:lnSpc>
              <a:spcBef>
                <a:spcPct val="0"/>
              </a:spcBef>
            </a:pPr>
            <a:r>
              <a:rPr lang="en-US" b="true" sz="6423">
                <a:solidFill>
                  <a:srgbClr val="003527"/>
                </a:solidFill>
                <a:latin typeface="Raleway Bold"/>
                <a:ea typeface="Raleway Bold"/>
                <a:cs typeface="Raleway Bold"/>
                <a:sym typeface="Raleway Bold"/>
              </a:rPr>
              <a:t>A FoodHack Platform Under Making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12256" y="1566369"/>
            <a:ext cx="11863489" cy="684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69"/>
              </a:lnSpc>
            </a:pPr>
            <a:r>
              <a:rPr lang="en-US" sz="40335">
                <a:solidFill>
                  <a:srgbClr val="002A01">
                    <a:alpha val="2745"/>
                  </a:srgbClr>
                </a:solidFill>
                <a:latin typeface="TAN Jambore"/>
                <a:ea typeface="TAN Jambore"/>
                <a:cs typeface="TAN Jambore"/>
                <a:sym typeface="TAN Jambore"/>
              </a:rPr>
              <a:t>aasta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5764" y="2576025"/>
            <a:ext cx="5342283" cy="5342283"/>
            <a:chOff x="0" y="0"/>
            <a:chExt cx="7123044" cy="712304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123044" cy="7123044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2A01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66540" lIns="66540" bIns="66540" rIns="66540"/>
              <a:lstStyle/>
              <a:p>
                <a:pPr algn="ctr">
                  <a:lnSpc>
                    <a:spcPts val="309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59505" y="1519010"/>
              <a:ext cx="5604033" cy="560403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A6847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66540" lIns="66540" bIns="66540" rIns="66540"/>
              <a:lstStyle/>
              <a:p>
                <a:pPr algn="ctr">
                  <a:lnSpc>
                    <a:spcPts val="309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84613" y="3169225"/>
              <a:ext cx="3953818" cy="395381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FB6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66540" lIns="66540" bIns="66540" rIns="66540"/>
              <a:lstStyle/>
              <a:p>
                <a:pPr algn="ctr">
                  <a:lnSpc>
                    <a:spcPts val="309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195584" y="466254"/>
              <a:ext cx="4731876" cy="727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2"/>
                </a:lnSpc>
              </a:pPr>
              <a:r>
                <a:rPr lang="en-US" sz="3223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₹30,000 cr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95584" y="2111689"/>
              <a:ext cx="4731876" cy="727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2"/>
                </a:lnSpc>
              </a:pPr>
              <a:r>
                <a:rPr lang="en-US" sz="3223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₹25,000 cr+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95584" y="3751188"/>
              <a:ext cx="4731876" cy="727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2"/>
                </a:lnSpc>
              </a:pPr>
              <a:r>
                <a:rPr lang="en-US" sz="3223" b="true">
                  <a:solidFill>
                    <a:srgbClr val="01472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₹240 Cr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759686" y="2518875"/>
            <a:ext cx="8303662" cy="89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b="true" sz="254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₹1.5 lakh Crore </a:t>
            </a:r>
            <a:r>
              <a:rPr lang="en-US" b="true" sz="254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value of Food Get Wasted. </a:t>
            </a:r>
          </a:p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b="true" sz="254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Over 20% is Consumable in (HoReCa) Industry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59686" y="4592624"/>
            <a:ext cx="7480689" cy="134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b="true" sz="254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</a:t>
            </a:r>
            <a:r>
              <a:rPr lang="en-US" b="true" sz="254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vg 25,000 Restaurants, Bakeries, Supermarkets etc. Per city × ₹10K/month avrg surplus food, /Year.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59686" y="7121846"/>
            <a:ext cx="6368725" cy="89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b="true" sz="254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20,000 restaurants (BANG) × ₹10K monthly surplus = ₹200 crore/year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47140" y="3175560"/>
            <a:ext cx="1193720" cy="41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57"/>
              </a:lnSpc>
              <a:spcBef>
                <a:spcPct val="0"/>
              </a:spcBef>
            </a:pPr>
            <a:r>
              <a:rPr lang="en-US" b="true" sz="325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47140" y="5472003"/>
            <a:ext cx="1193720" cy="41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57"/>
              </a:lnSpc>
              <a:spcBef>
                <a:spcPct val="0"/>
              </a:spcBef>
            </a:pPr>
            <a:r>
              <a:rPr lang="en-US" b="true" sz="325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47140" y="7848289"/>
            <a:ext cx="1193720" cy="41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57"/>
              </a:lnSpc>
              <a:spcBef>
                <a:spcPct val="0"/>
              </a:spcBef>
            </a:pPr>
            <a:r>
              <a:rPr lang="en-US" b="true" sz="3250">
                <a:solidFill>
                  <a:srgbClr val="100F0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07311" y="6175912"/>
            <a:ext cx="2569237" cy="31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3"/>
              </a:lnSpc>
              <a:spcBef>
                <a:spcPct val="0"/>
              </a:spcBef>
            </a:pPr>
            <a:r>
              <a:rPr lang="en-US" b="true" sz="242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10 metro Cities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60164" y="8352643"/>
            <a:ext cx="3162398" cy="31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3"/>
              </a:lnSpc>
              <a:spcBef>
                <a:spcPct val="0"/>
              </a:spcBef>
            </a:pPr>
            <a:r>
              <a:rPr lang="en-US" b="true" sz="242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Start with Bangalore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6110" y="3722857"/>
            <a:ext cx="6368725" cy="31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3"/>
              </a:lnSpc>
              <a:spcBef>
                <a:spcPct val="0"/>
              </a:spcBef>
            </a:pPr>
            <a:r>
              <a:rPr lang="en-US" b="true" sz="242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₹30,000 crore is monetizable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8600826">
            <a:off x="-1057652" y="-1374982"/>
            <a:ext cx="3376071" cy="2749964"/>
          </a:xfrm>
          <a:custGeom>
            <a:avLst/>
            <a:gdLst/>
            <a:ahLst/>
            <a:cxnLst/>
            <a:rect r="r" b="b" t="t" l="l"/>
            <a:pathLst>
              <a:path h="2749964" w="3376071">
                <a:moveTo>
                  <a:pt x="0" y="0"/>
                </a:moveTo>
                <a:lnTo>
                  <a:pt x="3376071" y="0"/>
                </a:lnTo>
                <a:lnTo>
                  <a:pt x="3376071" y="2749964"/>
                </a:lnTo>
                <a:lnTo>
                  <a:pt x="0" y="2749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672575" y="548046"/>
            <a:ext cx="14136570" cy="203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3"/>
              </a:lnSpc>
              <a:spcBef>
                <a:spcPct val="0"/>
              </a:spcBef>
            </a:pPr>
            <a:r>
              <a:rPr lang="en-US" b="true" sz="3895">
                <a:solidFill>
                  <a:srgbClr val="0A68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₹92,000cr - 1.5L cr</a:t>
            </a:r>
            <a:r>
              <a:rPr lang="en-US" b="true" sz="3895">
                <a:solidFill>
                  <a:srgbClr val="0A68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/year wasted</a:t>
            </a:r>
            <a:r>
              <a:rPr lang="en-US" sz="3895">
                <a:solidFill>
                  <a:srgbClr val="0A6847"/>
                </a:solidFill>
                <a:latin typeface="Raleway"/>
                <a:ea typeface="Raleway"/>
                <a:cs typeface="Raleway"/>
                <a:sym typeface="Raleway"/>
              </a:rPr>
              <a:t>*</a:t>
            </a:r>
            <a:r>
              <a:rPr lang="en-US" b="true" sz="3895">
                <a:solidFill>
                  <a:srgbClr val="0A6847"/>
                </a:solidFill>
                <a:latin typeface="Raleway Bold"/>
                <a:ea typeface="Raleway Bold"/>
                <a:cs typeface="Raleway Bold"/>
                <a:sym typeface="Raleway Bold"/>
              </a:rPr>
              <a:t>  </a:t>
            </a:r>
          </a:p>
          <a:p>
            <a:pPr algn="ctr">
              <a:lnSpc>
                <a:spcPts val="5453"/>
              </a:lnSpc>
              <a:spcBef>
                <a:spcPct val="0"/>
              </a:spcBef>
            </a:pPr>
            <a:r>
              <a:rPr lang="en-US" b="true" sz="3895">
                <a:solidFill>
                  <a:srgbClr val="0A6847"/>
                </a:solidFill>
                <a:latin typeface="Raleway Bold"/>
                <a:ea typeface="Raleway Bold"/>
                <a:cs typeface="Raleway Bold"/>
                <a:sym typeface="Raleway Bold"/>
              </a:rPr>
              <a:t>in the Industry</a:t>
            </a:r>
          </a:p>
          <a:p>
            <a:pPr algn="ctr">
              <a:lnSpc>
                <a:spcPts val="5453"/>
              </a:lnSpc>
              <a:spcBef>
                <a:spcPct val="0"/>
              </a:spcBef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904875" y="7603917"/>
            <a:ext cx="7020813" cy="2472362"/>
            <a:chOff x="0" y="0"/>
            <a:chExt cx="9361084" cy="32964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361084" cy="3296483"/>
            </a:xfrm>
            <a:custGeom>
              <a:avLst/>
              <a:gdLst/>
              <a:ahLst/>
              <a:cxnLst/>
              <a:rect r="r" b="b" t="t" l="l"/>
              <a:pathLst>
                <a:path h="3296483" w="9361084">
                  <a:moveTo>
                    <a:pt x="0" y="0"/>
                  </a:moveTo>
                  <a:lnTo>
                    <a:pt x="9361084" y="0"/>
                  </a:lnTo>
                  <a:lnTo>
                    <a:pt x="9361084" y="3296483"/>
                  </a:lnTo>
                  <a:lnTo>
                    <a:pt x="0" y="3296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8000"/>
              </a:blip>
              <a:stretch>
                <a:fillRect l="0" t="-10698" r="0" b="-10698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257135" y="1022172"/>
              <a:ext cx="9015048" cy="1183672"/>
              <a:chOff x="0" y="0"/>
              <a:chExt cx="2913146" cy="38249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913146" cy="382495"/>
              </a:xfrm>
              <a:custGeom>
                <a:avLst/>
                <a:gdLst/>
                <a:ahLst/>
                <a:cxnLst/>
                <a:rect r="r" b="b" t="t" l="l"/>
                <a:pathLst>
                  <a:path h="382495" w="2913146">
                    <a:moveTo>
                      <a:pt x="28626" y="0"/>
                    </a:moveTo>
                    <a:lnTo>
                      <a:pt x="2884520" y="0"/>
                    </a:lnTo>
                    <a:cubicBezTo>
                      <a:pt x="2892112" y="0"/>
                      <a:pt x="2899393" y="3016"/>
                      <a:pt x="2904761" y="8384"/>
                    </a:cubicBezTo>
                    <a:cubicBezTo>
                      <a:pt x="2910130" y="13753"/>
                      <a:pt x="2913146" y="21034"/>
                      <a:pt x="2913146" y="28626"/>
                    </a:cubicBezTo>
                    <a:lnTo>
                      <a:pt x="2913146" y="353869"/>
                    </a:lnTo>
                    <a:cubicBezTo>
                      <a:pt x="2913146" y="361461"/>
                      <a:pt x="2910130" y="368742"/>
                      <a:pt x="2904761" y="374111"/>
                    </a:cubicBezTo>
                    <a:cubicBezTo>
                      <a:pt x="2899393" y="379479"/>
                      <a:pt x="2892112" y="382495"/>
                      <a:pt x="2884520" y="382495"/>
                    </a:cubicBezTo>
                    <a:lnTo>
                      <a:pt x="28626" y="382495"/>
                    </a:lnTo>
                    <a:cubicBezTo>
                      <a:pt x="21034" y="382495"/>
                      <a:pt x="13753" y="379479"/>
                      <a:pt x="8384" y="374111"/>
                    </a:cubicBezTo>
                    <a:cubicBezTo>
                      <a:pt x="3016" y="368742"/>
                      <a:pt x="0" y="361461"/>
                      <a:pt x="0" y="353869"/>
                    </a:cubicBezTo>
                    <a:lnTo>
                      <a:pt x="0" y="28626"/>
                    </a:lnTo>
                    <a:cubicBezTo>
                      <a:pt x="0" y="21034"/>
                      <a:pt x="3016" y="13753"/>
                      <a:pt x="8384" y="8384"/>
                    </a:cubicBezTo>
                    <a:cubicBezTo>
                      <a:pt x="13753" y="3016"/>
                      <a:pt x="21034" y="0"/>
                      <a:pt x="28626" y="0"/>
                    </a:cubicBezTo>
                    <a:close/>
                  </a:path>
                </a:pathLst>
              </a:custGeom>
              <a:solidFill>
                <a:srgbClr val="EEFEC6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47625"/>
                <a:ext cx="2913146" cy="334870"/>
              </a:xfrm>
              <a:prstGeom prst="rect">
                <a:avLst/>
              </a:prstGeom>
            </p:spPr>
            <p:txBody>
              <a:bodyPr anchor="ctr" rtlCol="false" tIns="35580" lIns="35580" bIns="35580" rIns="35580"/>
              <a:lstStyle/>
              <a:p>
                <a:pPr algn="ctr">
                  <a:lnSpc>
                    <a:spcPts val="2314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5044059" y="1306433"/>
              <a:ext cx="3002973" cy="616703"/>
              <a:chOff x="0" y="0"/>
              <a:chExt cx="846934" cy="17393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46934" cy="173930"/>
              </a:xfrm>
              <a:custGeom>
                <a:avLst/>
                <a:gdLst/>
                <a:ahLst/>
                <a:cxnLst/>
                <a:rect r="r" b="b" t="t" l="l"/>
                <a:pathLst>
                  <a:path h="173930" w="846934">
                    <a:moveTo>
                      <a:pt x="86965" y="0"/>
                    </a:moveTo>
                    <a:lnTo>
                      <a:pt x="759969" y="0"/>
                    </a:lnTo>
                    <a:cubicBezTo>
                      <a:pt x="807998" y="0"/>
                      <a:pt x="846934" y="38936"/>
                      <a:pt x="846934" y="86965"/>
                    </a:cubicBezTo>
                    <a:lnTo>
                      <a:pt x="846934" y="86965"/>
                    </a:lnTo>
                    <a:cubicBezTo>
                      <a:pt x="846934" y="134994"/>
                      <a:pt x="807998" y="173930"/>
                      <a:pt x="759969" y="173930"/>
                    </a:cubicBezTo>
                    <a:lnTo>
                      <a:pt x="86965" y="173930"/>
                    </a:lnTo>
                    <a:cubicBezTo>
                      <a:pt x="38936" y="173930"/>
                      <a:pt x="0" y="134994"/>
                      <a:pt x="0" y="86965"/>
                    </a:cubicBezTo>
                    <a:lnTo>
                      <a:pt x="0" y="86965"/>
                    </a:lnTo>
                    <a:cubicBezTo>
                      <a:pt x="0" y="38936"/>
                      <a:pt x="38936" y="0"/>
                      <a:pt x="86965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47625"/>
                <a:ext cx="846934" cy="126305"/>
              </a:xfrm>
              <a:prstGeom prst="rect">
                <a:avLst/>
              </a:prstGeom>
            </p:spPr>
            <p:txBody>
              <a:bodyPr anchor="ctr" rtlCol="false" tIns="35580" lIns="35580" bIns="35580" rIns="35580"/>
              <a:lstStyle/>
              <a:p>
                <a:pPr algn="ctr">
                  <a:lnSpc>
                    <a:spcPts val="2314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390036" y="1287383"/>
              <a:ext cx="8637954" cy="635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6"/>
                </a:lnSpc>
              </a:pPr>
              <a:r>
                <a:rPr lang="en-US" sz="3057" b="true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         Be Part of the  Revolution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10508" y="-2338623"/>
            <a:ext cx="32461200" cy="13368573"/>
            <a:chOff x="0" y="0"/>
            <a:chExt cx="43281600" cy="17824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01311" y="7114413"/>
              <a:ext cx="24859889" cy="10710351"/>
            </a:xfrm>
            <a:custGeom>
              <a:avLst/>
              <a:gdLst/>
              <a:ahLst/>
              <a:cxnLst/>
              <a:rect r="r" b="b" t="t" l="l"/>
              <a:pathLst>
                <a:path h="10710351" w="24859889">
                  <a:moveTo>
                    <a:pt x="0" y="0"/>
                  </a:moveTo>
                  <a:lnTo>
                    <a:pt x="24859889" y="0"/>
                  </a:lnTo>
                  <a:lnTo>
                    <a:pt x="24859889" y="10710351"/>
                  </a:lnTo>
                  <a:lnTo>
                    <a:pt x="0" y="10710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418" b="-924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5468981"/>
              <a:ext cx="21640800" cy="4760976"/>
            </a:xfrm>
            <a:custGeom>
              <a:avLst/>
              <a:gdLst/>
              <a:ahLst/>
              <a:cxnLst/>
              <a:rect r="r" b="b" t="t" l="l"/>
              <a:pathLst>
                <a:path h="4760976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4760976"/>
                  </a:lnTo>
                  <a:lnTo>
                    <a:pt x="0" y="476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482774" y="5215188"/>
              <a:ext cx="21640800" cy="4760976"/>
            </a:xfrm>
            <a:custGeom>
              <a:avLst/>
              <a:gdLst/>
              <a:ahLst/>
              <a:cxnLst/>
              <a:rect r="r" b="b" t="t" l="l"/>
              <a:pathLst>
                <a:path h="4760976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4760976"/>
                  </a:lnTo>
                  <a:lnTo>
                    <a:pt x="0" y="476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147821" y="5877460"/>
              <a:ext cx="21640800" cy="4760976"/>
            </a:xfrm>
            <a:custGeom>
              <a:avLst/>
              <a:gdLst/>
              <a:ahLst/>
              <a:cxnLst/>
              <a:rect r="r" b="b" t="t" l="l"/>
              <a:pathLst>
                <a:path h="4760976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4760976"/>
                  </a:lnTo>
                  <a:lnTo>
                    <a:pt x="0" y="476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640800" y="4733925"/>
              <a:ext cx="21640800" cy="4760976"/>
            </a:xfrm>
            <a:custGeom>
              <a:avLst/>
              <a:gdLst/>
              <a:ahLst/>
              <a:cxnLst/>
              <a:rect r="r" b="b" t="t" l="l"/>
              <a:pathLst>
                <a:path h="4760976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4760976"/>
                  </a:lnTo>
                  <a:lnTo>
                    <a:pt x="0" y="476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2701319" y="0"/>
              <a:ext cx="21640800" cy="7114413"/>
            </a:xfrm>
            <a:custGeom>
              <a:avLst/>
              <a:gdLst/>
              <a:ahLst/>
              <a:cxnLst/>
              <a:rect r="r" b="b" t="t" l="l"/>
              <a:pathLst>
                <a:path h="711441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7114413"/>
                  </a:lnTo>
                  <a:lnTo>
                    <a:pt x="0" y="7114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20802664" y="0"/>
              <a:ext cx="21640800" cy="7114413"/>
            </a:xfrm>
            <a:custGeom>
              <a:avLst/>
              <a:gdLst/>
              <a:ahLst/>
              <a:cxnLst/>
              <a:rect r="r" b="b" t="t" l="l"/>
              <a:pathLst>
                <a:path h="711441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7114413"/>
                  </a:lnTo>
                  <a:lnTo>
                    <a:pt x="0" y="7114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223305" y="1028700"/>
            <a:ext cx="10222762" cy="3369821"/>
            <a:chOff x="0" y="0"/>
            <a:chExt cx="2692415" cy="8875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92415" cy="887525"/>
            </a:xfrm>
            <a:custGeom>
              <a:avLst/>
              <a:gdLst/>
              <a:ahLst/>
              <a:cxnLst/>
              <a:rect r="r" b="b" t="t" l="l"/>
              <a:pathLst>
                <a:path h="887525" w="2692415">
                  <a:moveTo>
                    <a:pt x="38623" y="0"/>
                  </a:moveTo>
                  <a:lnTo>
                    <a:pt x="2653791" y="0"/>
                  </a:lnTo>
                  <a:cubicBezTo>
                    <a:pt x="2664035" y="0"/>
                    <a:pt x="2673859" y="4069"/>
                    <a:pt x="2681102" y="11313"/>
                  </a:cubicBezTo>
                  <a:cubicBezTo>
                    <a:pt x="2688346" y="18556"/>
                    <a:pt x="2692415" y="28380"/>
                    <a:pt x="2692415" y="38623"/>
                  </a:cubicBezTo>
                  <a:lnTo>
                    <a:pt x="2692415" y="848901"/>
                  </a:lnTo>
                  <a:cubicBezTo>
                    <a:pt x="2692415" y="859145"/>
                    <a:pt x="2688346" y="868969"/>
                    <a:pt x="2681102" y="876212"/>
                  </a:cubicBezTo>
                  <a:cubicBezTo>
                    <a:pt x="2673859" y="883455"/>
                    <a:pt x="2664035" y="887525"/>
                    <a:pt x="2653791" y="887525"/>
                  </a:cubicBezTo>
                  <a:lnTo>
                    <a:pt x="38623" y="887525"/>
                  </a:lnTo>
                  <a:cubicBezTo>
                    <a:pt x="28380" y="887525"/>
                    <a:pt x="18556" y="883455"/>
                    <a:pt x="11313" y="876212"/>
                  </a:cubicBezTo>
                  <a:cubicBezTo>
                    <a:pt x="4069" y="868969"/>
                    <a:pt x="0" y="859145"/>
                    <a:pt x="0" y="848901"/>
                  </a:cubicBezTo>
                  <a:lnTo>
                    <a:pt x="0" y="38623"/>
                  </a:lnTo>
                  <a:cubicBezTo>
                    <a:pt x="0" y="28380"/>
                    <a:pt x="4069" y="18556"/>
                    <a:pt x="11313" y="11313"/>
                  </a:cubicBezTo>
                  <a:cubicBezTo>
                    <a:pt x="18556" y="4069"/>
                    <a:pt x="28380" y="0"/>
                    <a:pt x="38623" y="0"/>
                  </a:cubicBezTo>
                  <a:close/>
                </a:path>
              </a:pathLst>
            </a:custGeom>
            <a:solidFill>
              <a:srgbClr val="EEFEC6">
                <a:alpha val="6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692415" cy="935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568574" y="1526837"/>
            <a:ext cx="9532224" cy="1878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b="true" sz="3435" spc="27">
                <a:solidFill>
                  <a:srgbClr val="041226"/>
                </a:solidFill>
                <a:latin typeface="Futura Bold"/>
                <a:ea typeface="Futura Bold"/>
                <a:cs typeface="Futura Bold"/>
                <a:sym typeface="Futura Bold"/>
              </a:rPr>
              <a:t>75% of food wastag</a:t>
            </a:r>
            <a:r>
              <a:rPr lang="en-US" b="true" sz="3435" spc="27">
                <a:solidFill>
                  <a:srgbClr val="041226"/>
                </a:solidFill>
                <a:latin typeface="Futura Bold"/>
                <a:ea typeface="Futura Bold"/>
                <a:cs typeface="Futura Bold"/>
                <a:sym typeface="Futura Bold"/>
              </a:rPr>
              <a:t>e produced in the food sector is perfectly edible before disposal. (WRAP)</a:t>
            </a:r>
          </a:p>
          <a:p>
            <a:pPr algn="ctr" marL="0" indent="0" lvl="0">
              <a:lnSpc>
                <a:spcPts val="4810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5906418" y="3183743"/>
            <a:ext cx="6761286" cy="887754"/>
            <a:chOff x="0" y="0"/>
            <a:chExt cx="2913146" cy="3824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13146" cy="382495"/>
            </a:xfrm>
            <a:custGeom>
              <a:avLst/>
              <a:gdLst/>
              <a:ahLst/>
              <a:cxnLst/>
              <a:rect r="r" b="b" t="t" l="l"/>
              <a:pathLst>
                <a:path h="382495" w="2913146">
                  <a:moveTo>
                    <a:pt x="28626" y="0"/>
                  </a:moveTo>
                  <a:lnTo>
                    <a:pt x="2884520" y="0"/>
                  </a:lnTo>
                  <a:cubicBezTo>
                    <a:pt x="2892112" y="0"/>
                    <a:pt x="2899393" y="3016"/>
                    <a:pt x="2904761" y="8384"/>
                  </a:cubicBezTo>
                  <a:cubicBezTo>
                    <a:pt x="2910130" y="13753"/>
                    <a:pt x="2913146" y="21034"/>
                    <a:pt x="2913146" y="28626"/>
                  </a:cubicBezTo>
                  <a:lnTo>
                    <a:pt x="2913146" y="353869"/>
                  </a:lnTo>
                  <a:cubicBezTo>
                    <a:pt x="2913146" y="361461"/>
                    <a:pt x="2910130" y="368742"/>
                    <a:pt x="2904761" y="374111"/>
                  </a:cubicBezTo>
                  <a:cubicBezTo>
                    <a:pt x="2899393" y="379479"/>
                    <a:pt x="2892112" y="382495"/>
                    <a:pt x="2884520" y="382495"/>
                  </a:cubicBezTo>
                  <a:lnTo>
                    <a:pt x="28626" y="382495"/>
                  </a:lnTo>
                  <a:cubicBezTo>
                    <a:pt x="21034" y="382495"/>
                    <a:pt x="13753" y="379479"/>
                    <a:pt x="8384" y="374111"/>
                  </a:cubicBezTo>
                  <a:cubicBezTo>
                    <a:pt x="3016" y="368742"/>
                    <a:pt x="0" y="361461"/>
                    <a:pt x="0" y="353869"/>
                  </a:cubicBezTo>
                  <a:lnTo>
                    <a:pt x="0" y="28626"/>
                  </a:lnTo>
                  <a:cubicBezTo>
                    <a:pt x="0" y="21034"/>
                    <a:pt x="3016" y="13753"/>
                    <a:pt x="8384" y="8384"/>
                  </a:cubicBezTo>
                  <a:cubicBezTo>
                    <a:pt x="13753" y="3016"/>
                    <a:pt x="21034" y="0"/>
                    <a:pt x="28626" y="0"/>
                  </a:cubicBezTo>
                  <a:close/>
                </a:path>
              </a:pathLst>
            </a:custGeom>
            <a:solidFill>
              <a:srgbClr val="0C6847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2913146" cy="334870"/>
            </a:xfrm>
            <a:prstGeom prst="rect">
              <a:avLst/>
            </a:prstGeom>
          </p:spPr>
          <p:txBody>
            <a:bodyPr anchor="ctr" rtlCol="false" tIns="35580" lIns="35580" bIns="35580" rIns="3558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06521" y="3396938"/>
            <a:ext cx="2757662" cy="461945"/>
            <a:chOff x="0" y="0"/>
            <a:chExt cx="1036998" cy="1737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36998" cy="173711"/>
            </a:xfrm>
            <a:custGeom>
              <a:avLst/>
              <a:gdLst/>
              <a:ahLst/>
              <a:cxnLst/>
              <a:rect r="r" b="b" t="t" l="l"/>
              <a:pathLst>
                <a:path h="173711" w="1036998">
                  <a:moveTo>
                    <a:pt x="86855" y="0"/>
                  </a:moveTo>
                  <a:lnTo>
                    <a:pt x="950142" y="0"/>
                  </a:lnTo>
                  <a:cubicBezTo>
                    <a:pt x="973178" y="0"/>
                    <a:pt x="995270" y="9151"/>
                    <a:pt x="1011558" y="25439"/>
                  </a:cubicBezTo>
                  <a:cubicBezTo>
                    <a:pt x="1027847" y="41728"/>
                    <a:pt x="1036998" y="63820"/>
                    <a:pt x="1036998" y="86855"/>
                  </a:cubicBezTo>
                  <a:lnTo>
                    <a:pt x="1036998" y="86855"/>
                  </a:lnTo>
                  <a:cubicBezTo>
                    <a:pt x="1036998" y="134824"/>
                    <a:pt x="998111" y="173711"/>
                    <a:pt x="950142" y="173711"/>
                  </a:cubicBezTo>
                  <a:lnTo>
                    <a:pt x="86855" y="173711"/>
                  </a:lnTo>
                  <a:cubicBezTo>
                    <a:pt x="63820" y="173711"/>
                    <a:pt x="41728" y="164560"/>
                    <a:pt x="25439" y="148271"/>
                  </a:cubicBezTo>
                  <a:cubicBezTo>
                    <a:pt x="9151" y="131983"/>
                    <a:pt x="0" y="109891"/>
                    <a:pt x="0" y="86855"/>
                  </a:cubicBezTo>
                  <a:lnTo>
                    <a:pt x="0" y="86855"/>
                  </a:lnTo>
                  <a:cubicBezTo>
                    <a:pt x="0" y="63820"/>
                    <a:pt x="9151" y="41728"/>
                    <a:pt x="25439" y="25439"/>
                  </a:cubicBezTo>
                  <a:cubicBezTo>
                    <a:pt x="41728" y="9151"/>
                    <a:pt x="63820" y="0"/>
                    <a:pt x="86855" y="0"/>
                  </a:cubicBezTo>
                  <a:close/>
                </a:path>
              </a:pathLst>
            </a:custGeom>
            <a:solidFill>
              <a:srgbClr val="EEFEC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1036998" cy="126086"/>
            </a:xfrm>
            <a:prstGeom prst="rect">
              <a:avLst/>
            </a:prstGeom>
          </p:spPr>
          <p:txBody>
            <a:bodyPr anchor="ctr" rtlCol="false" tIns="35580" lIns="35580" bIns="35580" rIns="3558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85717" y="3377888"/>
            <a:ext cx="6478466" cy="48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305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 Aasta Goal is to Monetize this.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41412" y="3878515"/>
            <a:ext cx="9014608" cy="9258300"/>
          </a:xfrm>
          <a:custGeom>
            <a:avLst/>
            <a:gdLst/>
            <a:ahLst/>
            <a:cxnLst/>
            <a:rect r="r" b="b" t="t" l="l"/>
            <a:pathLst>
              <a:path h="9258300" w="9014608">
                <a:moveTo>
                  <a:pt x="0" y="0"/>
                </a:moveTo>
                <a:lnTo>
                  <a:pt x="9014608" y="0"/>
                </a:lnTo>
                <a:lnTo>
                  <a:pt x="901460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814" t="0" r="-859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19910" y="3878515"/>
            <a:ext cx="12361322" cy="6953243"/>
          </a:xfrm>
          <a:custGeom>
            <a:avLst/>
            <a:gdLst/>
            <a:ahLst/>
            <a:cxnLst/>
            <a:rect r="r" b="b" t="t" l="l"/>
            <a:pathLst>
              <a:path h="6953243" w="12361322">
                <a:moveTo>
                  <a:pt x="0" y="0"/>
                </a:moveTo>
                <a:lnTo>
                  <a:pt x="12361322" y="0"/>
                </a:lnTo>
                <a:lnTo>
                  <a:pt x="12361322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257028" y="-1118521"/>
            <a:ext cx="32746520" cy="7058223"/>
            <a:chOff x="0" y="0"/>
            <a:chExt cx="43662026" cy="9410964"/>
          </a:xfrm>
        </p:grpSpPr>
        <p:sp>
          <p:nvSpPr>
            <p:cNvPr name="Freeform 5" id="5"/>
            <p:cNvSpPr/>
            <p:nvPr/>
          </p:nvSpPr>
          <p:spPr>
            <a:xfrm flipH="false" flipV="false" rot="-10800000">
              <a:off x="7340409" y="0"/>
              <a:ext cx="25529728" cy="7030476"/>
            </a:xfrm>
            <a:custGeom>
              <a:avLst/>
              <a:gdLst/>
              <a:ahLst/>
              <a:cxnLst/>
              <a:rect r="r" b="b" t="t" l="l"/>
              <a:pathLst>
                <a:path h="7030476" w="25529728">
                  <a:moveTo>
                    <a:pt x="0" y="0"/>
                  </a:moveTo>
                  <a:lnTo>
                    <a:pt x="25529728" y="0"/>
                  </a:lnTo>
                  <a:lnTo>
                    <a:pt x="25529728" y="7030476"/>
                  </a:lnTo>
                  <a:lnTo>
                    <a:pt x="0" y="7030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689" r="0" b="-968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649988"/>
              <a:ext cx="21640800" cy="4760976"/>
            </a:xfrm>
            <a:custGeom>
              <a:avLst/>
              <a:gdLst/>
              <a:ahLst/>
              <a:cxnLst/>
              <a:rect r="r" b="b" t="t" l="l"/>
              <a:pathLst>
                <a:path h="4760976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4760976"/>
                  </a:lnTo>
                  <a:lnTo>
                    <a:pt x="0" y="476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40409" y="4649988"/>
              <a:ext cx="21640800" cy="4760976"/>
            </a:xfrm>
            <a:custGeom>
              <a:avLst/>
              <a:gdLst/>
              <a:ahLst/>
              <a:cxnLst/>
              <a:rect r="r" b="b" t="t" l="l"/>
              <a:pathLst>
                <a:path h="4760976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4760976"/>
                  </a:lnTo>
                  <a:lnTo>
                    <a:pt x="0" y="476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680817" y="4649988"/>
              <a:ext cx="21640800" cy="4760976"/>
            </a:xfrm>
            <a:custGeom>
              <a:avLst/>
              <a:gdLst/>
              <a:ahLst/>
              <a:cxnLst/>
              <a:rect r="r" b="b" t="t" l="l"/>
              <a:pathLst>
                <a:path h="4760976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4760976"/>
                  </a:lnTo>
                  <a:lnTo>
                    <a:pt x="0" y="476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021226" y="4649988"/>
              <a:ext cx="21640800" cy="4760976"/>
            </a:xfrm>
            <a:custGeom>
              <a:avLst/>
              <a:gdLst/>
              <a:ahLst/>
              <a:cxnLst/>
              <a:rect r="r" b="b" t="t" l="l"/>
              <a:pathLst>
                <a:path h="4760976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4760976"/>
                  </a:lnTo>
                  <a:lnTo>
                    <a:pt x="0" y="476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21204" y="2368970"/>
            <a:ext cx="16230600" cy="3570732"/>
          </a:xfrm>
          <a:custGeom>
            <a:avLst/>
            <a:gdLst/>
            <a:ahLst/>
            <a:cxnLst/>
            <a:rect r="r" b="b" t="t" l="l"/>
            <a:pathLst>
              <a:path h="3570732" w="16230600">
                <a:moveTo>
                  <a:pt x="0" y="0"/>
                </a:moveTo>
                <a:lnTo>
                  <a:pt x="16230600" y="0"/>
                </a:lnTo>
                <a:lnTo>
                  <a:pt x="16230600" y="3570732"/>
                </a:lnTo>
                <a:lnTo>
                  <a:pt x="0" y="3570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161778" y="2530895"/>
            <a:ext cx="16230600" cy="3570732"/>
          </a:xfrm>
          <a:custGeom>
            <a:avLst/>
            <a:gdLst/>
            <a:ahLst/>
            <a:cxnLst/>
            <a:rect r="r" b="b" t="t" l="l"/>
            <a:pathLst>
              <a:path h="3570732" w="16230600">
                <a:moveTo>
                  <a:pt x="0" y="0"/>
                </a:moveTo>
                <a:lnTo>
                  <a:pt x="16230600" y="0"/>
                </a:lnTo>
                <a:lnTo>
                  <a:pt x="16230600" y="3570732"/>
                </a:lnTo>
                <a:lnTo>
                  <a:pt x="0" y="3570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06604" y="2502320"/>
            <a:ext cx="16230600" cy="3570732"/>
          </a:xfrm>
          <a:custGeom>
            <a:avLst/>
            <a:gdLst/>
            <a:ahLst/>
            <a:cxnLst/>
            <a:rect r="r" b="b" t="t" l="l"/>
            <a:pathLst>
              <a:path h="3570732" w="16230600">
                <a:moveTo>
                  <a:pt x="0" y="0"/>
                </a:moveTo>
                <a:lnTo>
                  <a:pt x="16230600" y="0"/>
                </a:lnTo>
                <a:lnTo>
                  <a:pt x="16230600" y="3570732"/>
                </a:lnTo>
                <a:lnTo>
                  <a:pt x="0" y="3570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061194" y="965490"/>
            <a:ext cx="10222762" cy="3369821"/>
            <a:chOff x="0" y="0"/>
            <a:chExt cx="2692415" cy="8875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92415" cy="887525"/>
            </a:xfrm>
            <a:custGeom>
              <a:avLst/>
              <a:gdLst/>
              <a:ahLst/>
              <a:cxnLst/>
              <a:rect r="r" b="b" t="t" l="l"/>
              <a:pathLst>
                <a:path h="887525" w="2692415">
                  <a:moveTo>
                    <a:pt x="38623" y="0"/>
                  </a:moveTo>
                  <a:lnTo>
                    <a:pt x="2653791" y="0"/>
                  </a:lnTo>
                  <a:cubicBezTo>
                    <a:pt x="2664035" y="0"/>
                    <a:pt x="2673859" y="4069"/>
                    <a:pt x="2681102" y="11313"/>
                  </a:cubicBezTo>
                  <a:cubicBezTo>
                    <a:pt x="2688346" y="18556"/>
                    <a:pt x="2692415" y="28380"/>
                    <a:pt x="2692415" y="38623"/>
                  </a:cubicBezTo>
                  <a:lnTo>
                    <a:pt x="2692415" y="848901"/>
                  </a:lnTo>
                  <a:cubicBezTo>
                    <a:pt x="2692415" y="859145"/>
                    <a:pt x="2688346" y="868969"/>
                    <a:pt x="2681102" y="876212"/>
                  </a:cubicBezTo>
                  <a:cubicBezTo>
                    <a:pt x="2673859" y="883455"/>
                    <a:pt x="2664035" y="887525"/>
                    <a:pt x="2653791" y="887525"/>
                  </a:cubicBezTo>
                  <a:lnTo>
                    <a:pt x="38623" y="887525"/>
                  </a:lnTo>
                  <a:cubicBezTo>
                    <a:pt x="28380" y="887525"/>
                    <a:pt x="18556" y="883455"/>
                    <a:pt x="11313" y="876212"/>
                  </a:cubicBezTo>
                  <a:cubicBezTo>
                    <a:pt x="4069" y="868969"/>
                    <a:pt x="0" y="859145"/>
                    <a:pt x="0" y="848901"/>
                  </a:cubicBezTo>
                  <a:lnTo>
                    <a:pt x="0" y="38623"/>
                  </a:lnTo>
                  <a:cubicBezTo>
                    <a:pt x="0" y="28380"/>
                    <a:pt x="4069" y="18556"/>
                    <a:pt x="11313" y="11313"/>
                  </a:cubicBezTo>
                  <a:cubicBezTo>
                    <a:pt x="18556" y="4069"/>
                    <a:pt x="28380" y="0"/>
                    <a:pt x="38623" y="0"/>
                  </a:cubicBezTo>
                  <a:close/>
                </a:path>
              </a:pathLst>
            </a:custGeom>
            <a:solidFill>
              <a:srgbClr val="0C6847">
                <a:alpha val="7098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692415" cy="935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172674" y="3320147"/>
            <a:ext cx="6470825" cy="815139"/>
            <a:chOff x="0" y="0"/>
            <a:chExt cx="2787999" cy="3512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87999" cy="351208"/>
            </a:xfrm>
            <a:custGeom>
              <a:avLst/>
              <a:gdLst/>
              <a:ahLst/>
              <a:cxnLst/>
              <a:rect r="r" b="b" t="t" l="l"/>
              <a:pathLst>
                <a:path h="351208" w="2787999">
                  <a:moveTo>
                    <a:pt x="29911" y="0"/>
                  </a:moveTo>
                  <a:lnTo>
                    <a:pt x="2758088" y="0"/>
                  </a:lnTo>
                  <a:cubicBezTo>
                    <a:pt x="2766021" y="0"/>
                    <a:pt x="2773629" y="3151"/>
                    <a:pt x="2779238" y="8761"/>
                  </a:cubicBezTo>
                  <a:cubicBezTo>
                    <a:pt x="2784847" y="14370"/>
                    <a:pt x="2787999" y="21978"/>
                    <a:pt x="2787999" y="29911"/>
                  </a:cubicBezTo>
                  <a:lnTo>
                    <a:pt x="2787999" y="321297"/>
                  </a:lnTo>
                  <a:cubicBezTo>
                    <a:pt x="2787999" y="329230"/>
                    <a:pt x="2784847" y="336838"/>
                    <a:pt x="2779238" y="342448"/>
                  </a:cubicBezTo>
                  <a:cubicBezTo>
                    <a:pt x="2773629" y="348057"/>
                    <a:pt x="2766021" y="351208"/>
                    <a:pt x="2758088" y="351208"/>
                  </a:cubicBezTo>
                  <a:lnTo>
                    <a:pt x="29911" y="351208"/>
                  </a:lnTo>
                  <a:cubicBezTo>
                    <a:pt x="21978" y="351208"/>
                    <a:pt x="14370" y="348057"/>
                    <a:pt x="8761" y="342448"/>
                  </a:cubicBezTo>
                  <a:cubicBezTo>
                    <a:pt x="3151" y="336838"/>
                    <a:pt x="0" y="329230"/>
                    <a:pt x="0" y="321297"/>
                  </a:cubicBezTo>
                  <a:lnTo>
                    <a:pt x="0" y="29911"/>
                  </a:lnTo>
                  <a:cubicBezTo>
                    <a:pt x="0" y="21978"/>
                    <a:pt x="3151" y="14370"/>
                    <a:pt x="8761" y="8761"/>
                  </a:cubicBezTo>
                  <a:cubicBezTo>
                    <a:pt x="14370" y="3151"/>
                    <a:pt x="21978" y="0"/>
                    <a:pt x="29911" y="0"/>
                  </a:cubicBezTo>
                  <a:close/>
                </a:path>
              </a:pathLst>
            </a:custGeom>
            <a:solidFill>
              <a:srgbClr val="EEFEC6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47625"/>
              <a:ext cx="2787999" cy="303583"/>
            </a:xfrm>
            <a:prstGeom prst="rect">
              <a:avLst/>
            </a:prstGeom>
          </p:spPr>
          <p:txBody>
            <a:bodyPr anchor="ctr" rtlCol="false" tIns="35580" lIns="35580" bIns="35580" rIns="3558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906418" y="3240893"/>
            <a:ext cx="6761286" cy="887754"/>
            <a:chOff x="0" y="0"/>
            <a:chExt cx="2913146" cy="3824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13146" cy="382495"/>
            </a:xfrm>
            <a:custGeom>
              <a:avLst/>
              <a:gdLst/>
              <a:ahLst/>
              <a:cxnLst/>
              <a:rect r="r" b="b" t="t" l="l"/>
              <a:pathLst>
                <a:path h="382495" w="2913146">
                  <a:moveTo>
                    <a:pt x="28626" y="0"/>
                  </a:moveTo>
                  <a:lnTo>
                    <a:pt x="2884520" y="0"/>
                  </a:lnTo>
                  <a:cubicBezTo>
                    <a:pt x="2892112" y="0"/>
                    <a:pt x="2899393" y="3016"/>
                    <a:pt x="2904761" y="8384"/>
                  </a:cubicBezTo>
                  <a:cubicBezTo>
                    <a:pt x="2910130" y="13753"/>
                    <a:pt x="2913146" y="21034"/>
                    <a:pt x="2913146" y="28626"/>
                  </a:cubicBezTo>
                  <a:lnTo>
                    <a:pt x="2913146" y="353869"/>
                  </a:lnTo>
                  <a:cubicBezTo>
                    <a:pt x="2913146" y="361461"/>
                    <a:pt x="2910130" y="368742"/>
                    <a:pt x="2904761" y="374111"/>
                  </a:cubicBezTo>
                  <a:cubicBezTo>
                    <a:pt x="2899393" y="379479"/>
                    <a:pt x="2892112" y="382495"/>
                    <a:pt x="2884520" y="382495"/>
                  </a:cubicBezTo>
                  <a:lnTo>
                    <a:pt x="28626" y="382495"/>
                  </a:lnTo>
                  <a:cubicBezTo>
                    <a:pt x="21034" y="382495"/>
                    <a:pt x="13753" y="379479"/>
                    <a:pt x="8384" y="374111"/>
                  </a:cubicBezTo>
                  <a:cubicBezTo>
                    <a:pt x="3016" y="368742"/>
                    <a:pt x="0" y="361461"/>
                    <a:pt x="0" y="353869"/>
                  </a:cubicBezTo>
                  <a:lnTo>
                    <a:pt x="0" y="28626"/>
                  </a:lnTo>
                  <a:cubicBezTo>
                    <a:pt x="0" y="21034"/>
                    <a:pt x="3016" y="13753"/>
                    <a:pt x="8384" y="8384"/>
                  </a:cubicBezTo>
                  <a:cubicBezTo>
                    <a:pt x="13753" y="3016"/>
                    <a:pt x="21034" y="0"/>
                    <a:pt x="28626" y="0"/>
                  </a:cubicBezTo>
                  <a:close/>
                </a:path>
              </a:pathLst>
            </a:custGeom>
            <a:solidFill>
              <a:srgbClr val="EEFEC6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47625"/>
              <a:ext cx="2913146" cy="334870"/>
            </a:xfrm>
            <a:prstGeom prst="rect">
              <a:avLst/>
            </a:prstGeom>
          </p:spPr>
          <p:txBody>
            <a:bodyPr anchor="ctr" rtlCol="false" tIns="35580" lIns="35580" bIns="35580" rIns="3558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06521" y="3454088"/>
            <a:ext cx="2757662" cy="461945"/>
            <a:chOff x="0" y="0"/>
            <a:chExt cx="1036998" cy="17371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36998" cy="173711"/>
            </a:xfrm>
            <a:custGeom>
              <a:avLst/>
              <a:gdLst/>
              <a:ahLst/>
              <a:cxnLst/>
              <a:rect r="r" b="b" t="t" l="l"/>
              <a:pathLst>
                <a:path h="173711" w="1036998">
                  <a:moveTo>
                    <a:pt x="86855" y="0"/>
                  </a:moveTo>
                  <a:lnTo>
                    <a:pt x="950142" y="0"/>
                  </a:lnTo>
                  <a:cubicBezTo>
                    <a:pt x="973178" y="0"/>
                    <a:pt x="995270" y="9151"/>
                    <a:pt x="1011558" y="25439"/>
                  </a:cubicBezTo>
                  <a:cubicBezTo>
                    <a:pt x="1027847" y="41728"/>
                    <a:pt x="1036998" y="63820"/>
                    <a:pt x="1036998" y="86855"/>
                  </a:cubicBezTo>
                  <a:lnTo>
                    <a:pt x="1036998" y="86855"/>
                  </a:lnTo>
                  <a:cubicBezTo>
                    <a:pt x="1036998" y="134824"/>
                    <a:pt x="998111" y="173711"/>
                    <a:pt x="950142" y="173711"/>
                  </a:cubicBezTo>
                  <a:lnTo>
                    <a:pt x="86855" y="173711"/>
                  </a:lnTo>
                  <a:cubicBezTo>
                    <a:pt x="63820" y="173711"/>
                    <a:pt x="41728" y="164560"/>
                    <a:pt x="25439" y="148271"/>
                  </a:cubicBezTo>
                  <a:cubicBezTo>
                    <a:pt x="9151" y="131983"/>
                    <a:pt x="0" y="109891"/>
                    <a:pt x="0" y="86855"/>
                  </a:cubicBezTo>
                  <a:lnTo>
                    <a:pt x="0" y="86855"/>
                  </a:lnTo>
                  <a:cubicBezTo>
                    <a:pt x="0" y="63820"/>
                    <a:pt x="9151" y="41728"/>
                    <a:pt x="25439" y="25439"/>
                  </a:cubicBezTo>
                  <a:cubicBezTo>
                    <a:pt x="41728" y="9151"/>
                    <a:pt x="63820" y="0"/>
                    <a:pt x="86855" y="0"/>
                  </a:cubicBezTo>
                  <a:close/>
                </a:path>
              </a:pathLst>
            </a:custGeom>
            <a:solidFill>
              <a:srgbClr val="0C68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47625"/>
              <a:ext cx="1036998" cy="126086"/>
            </a:xfrm>
            <a:prstGeom prst="rect">
              <a:avLst/>
            </a:prstGeom>
          </p:spPr>
          <p:txBody>
            <a:bodyPr anchor="ctr" rtlCol="false" tIns="35580" lIns="35580" bIns="35580" rIns="3558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648116" y="1381941"/>
            <a:ext cx="9277890" cy="160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b="true" sz="339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Low-income and working-class consumers in India rarely use Swiggy or Zomato due to high prices 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38092" y="3454088"/>
            <a:ext cx="6478466" cy="48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305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 Aasta Goal is to  Monetize this.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44445" y="3360629"/>
            <a:ext cx="3417634" cy="1040907"/>
            <a:chOff x="0" y="0"/>
            <a:chExt cx="867046" cy="264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046" cy="264076"/>
            </a:xfrm>
            <a:custGeom>
              <a:avLst/>
              <a:gdLst/>
              <a:ahLst/>
              <a:cxnLst/>
              <a:rect r="r" b="b" t="t" l="l"/>
              <a:pathLst>
                <a:path h="264076" w="867046">
                  <a:moveTo>
                    <a:pt x="18122" y="0"/>
                  </a:moveTo>
                  <a:lnTo>
                    <a:pt x="848924" y="0"/>
                  </a:lnTo>
                  <a:cubicBezTo>
                    <a:pt x="853730" y="0"/>
                    <a:pt x="858340" y="1909"/>
                    <a:pt x="861738" y="5308"/>
                  </a:cubicBezTo>
                  <a:cubicBezTo>
                    <a:pt x="865137" y="8706"/>
                    <a:pt x="867046" y="13316"/>
                    <a:pt x="867046" y="18122"/>
                  </a:cubicBezTo>
                  <a:lnTo>
                    <a:pt x="867046" y="245954"/>
                  </a:lnTo>
                  <a:cubicBezTo>
                    <a:pt x="867046" y="250760"/>
                    <a:pt x="865137" y="255369"/>
                    <a:pt x="861738" y="258768"/>
                  </a:cubicBezTo>
                  <a:cubicBezTo>
                    <a:pt x="858340" y="262167"/>
                    <a:pt x="853730" y="264076"/>
                    <a:pt x="848924" y="264076"/>
                  </a:cubicBezTo>
                  <a:lnTo>
                    <a:pt x="18122" y="264076"/>
                  </a:lnTo>
                  <a:cubicBezTo>
                    <a:pt x="13316" y="264076"/>
                    <a:pt x="8706" y="262167"/>
                    <a:pt x="5308" y="258768"/>
                  </a:cubicBezTo>
                  <a:cubicBezTo>
                    <a:pt x="1909" y="255369"/>
                    <a:pt x="0" y="250760"/>
                    <a:pt x="0" y="245954"/>
                  </a:cubicBezTo>
                  <a:lnTo>
                    <a:pt x="0" y="18122"/>
                  </a:lnTo>
                  <a:cubicBezTo>
                    <a:pt x="0" y="13316"/>
                    <a:pt x="1909" y="8706"/>
                    <a:pt x="5308" y="5308"/>
                  </a:cubicBezTo>
                  <a:cubicBezTo>
                    <a:pt x="8706" y="1909"/>
                    <a:pt x="13316" y="0"/>
                    <a:pt x="181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21A01">
                    <a:alpha val="100000"/>
                  </a:srgbClr>
                </a:gs>
                <a:gs pos="100000">
                  <a:srgbClr val="0C68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867046" cy="216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44445" y="5195651"/>
            <a:ext cx="3417634" cy="1040907"/>
            <a:chOff x="0" y="0"/>
            <a:chExt cx="867046" cy="2640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046" cy="264076"/>
            </a:xfrm>
            <a:custGeom>
              <a:avLst/>
              <a:gdLst/>
              <a:ahLst/>
              <a:cxnLst/>
              <a:rect r="r" b="b" t="t" l="l"/>
              <a:pathLst>
                <a:path h="264076" w="867046">
                  <a:moveTo>
                    <a:pt x="18122" y="0"/>
                  </a:moveTo>
                  <a:lnTo>
                    <a:pt x="848924" y="0"/>
                  </a:lnTo>
                  <a:cubicBezTo>
                    <a:pt x="853730" y="0"/>
                    <a:pt x="858340" y="1909"/>
                    <a:pt x="861738" y="5308"/>
                  </a:cubicBezTo>
                  <a:cubicBezTo>
                    <a:pt x="865137" y="8706"/>
                    <a:pt x="867046" y="13316"/>
                    <a:pt x="867046" y="18122"/>
                  </a:cubicBezTo>
                  <a:lnTo>
                    <a:pt x="867046" y="245954"/>
                  </a:lnTo>
                  <a:cubicBezTo>
                    <a:pt x="867046" y="250760"/>
                    <a:pt x="865137" y="255369"/>
                    <a:pt x="861738" y="258768"/>
                  </a:cubicBezTo>
                  <a:cubicBezTo>
                    <a:pt x="858340" y="262167"/>
                    <a:pt x="853730" y="264076"/>
                    <a:pt x="848924" y="264076"/>
                  </a:cubicBezTo>
                  <a:lnTo>
                    <a:pt x="18122" y="264076"/>
                  </a:lnTo>
                  <a:cubicBezTo>
                    <a:pt x="13316" y="264076"/>
                    <a:pt x="8706" y="262167"/>
                    <a:pt x="5308" y="258768"/>
                  </a:cubicBezTo>
                  <a:cubicBezTo>
                    <a:pt x="1909" y="255369"/>
                    <a:pt x="0" y="250760"/>
                    <a:pt x="0" y="245954"/>
                  </a:cubicBezTo>
                  <a:lnTo>
                    <a:pt x="0" y="18122"/>
                  </a:lnTo>
                  <a:cubicBezTo>
                    <a:pt x="0" y="13316"/>
                    <a:pt x="1909" y="8706"/>
                    <a:pt x="5308" y="5308"/>
                  </a:cubicBezTo>
                  <a:cubicBezTo>
                    <a:pt x="8706" y="1909"/>
                    <a:pt x="13316" y="0"/>
                    <a:pt x="181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21A01">
                    <a:alpha val="100000"/>
                  </a:srgbClr>
                </a:gs>
                <a:gs pos="100000">
                  <a:srgbClr val="0C68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47625"/>
              <a:ext cx="867046" cy="216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44445" y="6930421"/>
            <a:ext cx="3417634" cy="1040907"/>
            <a:chOff x="0" y="0"/>
            <a:chExt cx="867046" cy="2640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046" cy="264076"/>
            </a:xfrm>
            <a:custGeom>
              <a:avLst/>
              <a:gdLst/>
              <a:ahLst/>
              <a:cxnLst/>
              <a:rect r="r" b="b" t="t" l="l"/>
              <a:pathLst>
                <a:path h="264076" w="867046">
                  <a:moveTo>
                    <a:pt x="18122" y="0"/>
                  </a:moveTo>
                  <a:lnTo>
                    <a:pt x="848924" y="0"/>
                  </a:lnTo>
                  <a:cubicBezTo>
                    <a:pt x="853730" y="0"/>
                    <a:pt x="858340" y="1909"/>
                    <a:pt x="861738" y="5308"/>
                  </a:cubicBezTo>
                  <a:cubicBezTo>
                    <a:pt x="865137" y="8706"/>
                    <a:pt x="867046" y="13316"/>
                    <a:pt x="867046" y="18122"/>
                  </a:cubicBezTo>
                  <a:lnTo>
                    <a:pt x="867046" y="245954"/>
                  </a:lnTo>
                  <a:cubicBezTo>
                    <a:pt x="867046" y="250760"/>
                    <a:pt x="865137" y="255369"/>
                    <a:pt x="861738" y="258768"/>
                  </a:cubicBezTo>
                  <a:cubicBezTo>
                    <a:pt x="858340" y="262167"/>
                    <a:pt x="853730" y="264076"/>
                    <a:pt x="848924" y="264076"/>
                  </a:cubicBezTo>
                  <a:lnTo>
                    <a:pt x="18122" y="264076"/>
                  </a:lnTo>
                  <a:cubicBezTo>
                    <a:pt x="13316" y="264076"/>
                    <a:pt x="8706" y="262167"/>
                    <a:pt x="5308" y="258768"/>
                  </a:cubicBezTo>
                  <a:cubicBezTo>
                    <a:pt x="1909" y="255369"/>
                    <a:pt x="0" y="250760"/>
                    <a:pt x="0" y="245954"/>
                  </a:cubicBezTo>
                  <a:lnTo>
                    <a:pt x="0" y="18122"/>
                  </a:lnTo>
                  <a:cubicBezTo>
                    <a:pt x="0" y="13316"/>
                    <a:pt x="1909" y="8706"/>
                    <a:pt x="5308" y="5308"/>
                  </a:cubicBezTo>
                  <a:cubicBezTo>
                    <a:pt x="8706" y="1909"/>
                    <a:pt x="13316" y="0"/>
                    <a:pt x="181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21A01">
                    <a:alpha val="100000"/>
                  </a:srgbClr>
                </a:gs>
                <a:gs pos="100000">
                  <a:srgbClr val="0C68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867046" cy="216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06172" y="3504457"/>
            <a:ext cx="723291" cy="997643"/>
          </a:xfrm>
          <a:custGeom>
            <a:avLst/>
            <a:gdLst/>
            <a:ahLst/>
            <a:cxnLst/>
            <a:rect r="r" b="b" t="t" l="l"/>
            <a:pathLst>
              <a:path h="997643" w="723291">
                <a:moveTo>
                  <a:pt x="0" y="0"/>
                </a:moveTo>
                <a:lnTo>
                  <a:pt x="723292" y="0"/>
                </a:lnTo>
                <a:lnTo>
                  <a:pt x="723292" y="997643"/>
                </a:lnTo>
                <a:lnTo>
                  <a:pt x="0" y="997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32644" y="3461193"/>
            <a:ext cx="3417634" cy="1040907"/>
            <a:chOff x="0" y="0"/>
            <a:chExt cx="867046" cy="2640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7046" cy="264076"/>
            </a:xfrm>
            <a:custGeom>
              <a:avLst/>
              <a:gdLst/>
              <a:ahLst/>
              <a:cxnLst/>
              <a:rect r="r" b="b" t="t" l="l"/>
              <a:pathLst>
                <a:path h="264076" w="867046">
                  <a:moveTo>
                    <a:pt x="18122" y="0"/>
                  </a:moveTo>
                  <a:lnTo>
                    <a:pt x="848924" y="0"/>
                  </a:lnTo>
                  <a:cubicBezTo>
                    <a:pt x="853730" y="0"/>
                    <a:pt x="858340" y="1909"/>
                    <a:pt x="861738" y="5308"/>
                  </a:cubicBezTo>
                  <a:cubicBezTo>
                    <a:pt x="865137" y="8706"/>
                    <a:pt x="867046" y="13316"/>
                    <a:pt x="867046" y="18122"/>
                  </a:cubicBezTo>
                  <a:lnTo>
                    <a:pt x="867046" y="245954"/>
                  </a:lnTo>
                  <a:cubicBezTo>
                    <a:pt x="867046" y="250760"/>
                    <a:pt x="865137" y="255369"/>
                    <a:pt x="861738" y="258768"/>
                  </a:cubicBezTo>
                  <a:cubicBezTo>
                    <a:pt x="858340" y="262167"/>
                    <a:pt x="853730" y="264076"/>
                    <a:pt x="848924" y="264076"/>
                  </a:cubicBezTo>
                  <a:lnTo>
                    <a:pt x="18122" y="264076"/>
                  </a:lnTo>
                  <a:cubicBezTo>
                    <a:pt x="13316" y="264076"/>
                    <a:pt x="8706" y="262167"/>
                    <a:pt x="5308" y="258768"/>
                  </a:cubicBezTo>
                  <a:cubicBezTo>
                    <a:pt x="1909" y="255369"/>
                    <a:pt x="0" y="250760"/>
                    <a:pt x="0" y="245954"/>
                  </a:cubicBezTo>
                  <a:lnTo>
                    <a:pt x="0" y="18122"/>
                  </a:lnTo>
                  <a:cubicBezTo>
                    <a:pt x="0" y="13316"/>
                    <a:pt x="1909" y="8706"/>
                    <a:pt x="5308" y="5308"/>
                  </a:cubicBezTo>
                  <a:cubicBezTo>
                    <a:pt x="8706" y="1909"/>
                    <a:pt x="13316" y="0"/>
                    <a:pt x="181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21A01">
                    <a:alpha val="100000"/>
                  </a:srgbClr>
                </a:gs>
                <a:gs pos="100000">
                  <a:srgbClr val="0C68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867046" cy="216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32644" y="5245404"/>
            <a:ext cx="3417634" cy="1040907"/>
            <a:chOff x="0" y="0"/>
            <a:chExt cx="867046" cy="2640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7046" cy="264076"/>
            </a:xfrm>
            <a:custGeom>
              <a:avLst/>
              <a:gdLst/>
              <a:ahLst/>
              <a:cxnLst/>
              <a:rect r="r" b="b" t="t" l="l"/>
              <a:pathLst>
                <a:path h="264076" w="867046">
                  <a:moveTo>
                    <a:pt x="18122" y="0"/>
                  </a:moveTo>
                  <a:lnTo>
                    <a:pt x="848924" y="0"/>
                  </a:lnTo>
                  <a:cubicBezTo>
                    <a:pt x="853730" y="0"/>
                    <a:pt x="858340" y="1909"/>
                    <a:pt x="861738" y="5308"/>
                  </a:cubicBezTo>
                  <a:cubicBezTo>
                    <a:pt x="865137" y="8706"/>
                    <a:pt x="867046" y="13316"/>
                    <a:pt x="867046" y="18122"/>
                  </a:cubicBezTo>
                  <a:lnTo>
                    <a:pt x="867046" y="245954"/>
                  </a:lnTo>
                  <a:cubicBezTo>
                    <a:pt x="867046" y="250760"/>
                    <a:pt x="865137" y="255369"/>
                    <a:pt x="861738" y="258768"/>
                  </a:cubicBezTo>
                  <a:cubicBezTo>
                    <a:pt x="858340" y="262167"/>
                    <a:pt x="853730" y="264076"/>
                    <a:pt x="848924" y="264076"/>
                  </a:cubicBezTo>
                  <a:lnTo>
                    <a:pt x="18122" y="264076"/>
                  </a:lnTo>
                  <a:cubicBezTo>
                    <a:pt x="13316" y="264076"/>
                    <a:pt x="8706" y="262167"/>
                    <a:pt x="5308" y="258768"/>
                  </a:cubicBezTo>
                  <a:cubicBezTo>
                    <a:pt x="1909" y="255369"/>
                    <a:pt x="0" y="250760"/>
                    <a:pt x="0" y="245954"/>
                  </a:cubicBezTo>
                  <a:lnTo>
                    <a:pt x="0" y="18122"/>
                  </a:lnTo>
                  <a:cubicBezTo>
                    <a:pt x="0" y="13316"/>
                    <a:pt x="1909" y="8706"/>
                    <a:pt x="5308" y="5308"/>
                  </a:cubicBezTo>
                  <a:cubicBezTo>
                    <a:pt x="8706" y="1909"/>
                    <a:pt x="13316" y="0"/>
                    <a:pt x="181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21A01">
                    <a:alpha val="100000"/>
                  </a:srgbClr>
                </a:gs>
                <a:gs pos="100000">
                  <a:srgbClr val="0C68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867046" cy="216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132644" y="6980703"/>
            <a:ext cx="3417634" cy="1040907"/>
            <a:chOff x="0" y="0"/>
            <a:chExt cx="867046" cy="2640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7046" cy="264076"/>
            </a:xfrm>
            <a:custGeom>
              <a:avLst/>
              <a:gdLst/>
              <a:ahLst/>
              <a:cxnLst/>
              <a:rect r="r" b="b" t="t" l="l"/>
              <a:pathLst>
                <a:path h="264076" w="867046">
                  <a:moveTo>
                    <a:pt x="18122" y="0"/>
                  </a:moveTo>
                  <a:lnTo>
                    <a:pt x="848924" y="0"/>
                  </a:lnTo>
                  <a:cubicBezTo>
                    <a:pt x="853730" y="0"/>
                    <a:pt x="858340" y="1909"/>
                    <a:pt x="861738" y="5308"/>
                  </a:cubicBezTo>
                  <a:cubicBezTo>
                    <a:pt x="865137" y="8706"/>
                    <a:pt x="867046" y="13316"/>
                    <a:pt x="867046" y="18122"/>
                  </a:cubicBezTo>
                  <a:lnTo>
                    <a:pt x="867046" y="245954"/>
                  </a:lnTo>
                  <a:cubicBezTo>
                    <a:pt x="867046" y="250760"/>
                    <a:pt x="865137" y="255369"/>
                    <a:pt x="861738" y="258768"/>
                  </a:cubicBezTo>
                  <a:cubicBezTo>
                    <a:pt x="858340" y="262167"/>
                    <a:pt x="853730" y="264076"/>
                    <a:pt x="848924" y="264076"/>
                  </a:cubicBezTo>
                  <a:lnTo>
                    <a:pt x="18122" y="264076"/>
                  </a:lnTo>
                  <a:cubicBezTo>
                    <a:pt x="13316" y="264076"/>
                    <a:pt x="8706" y="262167"/>
                    <a:pt x="5308" y="258768"/>
                  </a:cubicBezTo>
                  <a:cubicBezTo>
                    <a:pt x="1909" y="255369"/>
                    <a:pt x="0" y="250760"/>
                    <a:pt x="0" y="245954"/>
                  </a:cubicBezTo>
                  <a:lnTo>
                    <a:pt x="0" y="18122"/>
                  </a:lnTo>
                  <a:cubicBezTo>
                    <a:pt x="0" y="13316"/>
                    <a:pt x="1909" y="8706"/>
                    <a:pt x="5308" y="5308"/>
                  </a:cubicBezTo>
                  <a:cubicBezTo>
                    <a:pt x="8706" y="1909"/>
                    <a:pt x="13316" y="0"/>
                    <a:pt x="181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21A01">
                    <a:alpha val="100000"/>
                  </a:srgbClr>
                </a:gs>
                <a:gs pos="100000">
                  <a:srgbClr val="0C68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47625"/>
              <a:ext cx="867046" cy="216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85055" y="5389761"/>
            <a:ext cx="1043701" cy="737114"/>
          </a:xfrm>
          <a:custGeom>
            <a:avLst/>
            <a:gdLst/>
            <a:ahLst/>
            <a:cxnLst/>
            <a:rect r="r" b="b" t="t" l="l"/>
            <a:pathLst>
              <a:path h="737114" w="1043701">
                <a:moveTo>
                  <a:pt x="0" y="0"/>
                </a:moveTo>
                <a:lnTo>
                  <a:pt x="1043701" y="0"/>
                </a:lnTo>
                <a:lnTo>
                  <a:pt x="1043701" y="737114"/>
                </a:lnTo>
                <a:lnTo>
                  <a:pt x="0" y="737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37080" y="6980703"/>
            <a:ext cx="938468" cy="938468"/>
          </a:xfrm>
          <a:custGeom>
            <a:avLst/>
            <a:gdLst/>
            <a:ahLst/>
            <a:cxnLst/>
            <a:rect r="r" b="b" t="t" l="l"/>
            <a:pathLst>
              <a:path h="938468" w="938468">
                <a:moveTo>
                  <a:pt x="0" y="0"/>
                </a:moveTo>
                <a:lnTo>
                  <a:pt x="938468" y="0"/>
                </a:lnTo>
                <a:lnTo>
                  <a:pt x="938468" y="938468"/>
                </a:lnTo>
                <a:lnTo>
                  <a:pt x="0" y="93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098625" y="3562008"/>
            <a:ext cx="1341933" cy="724644"/>
          </a:xfrm>
          <a:custGeom>
            <a:avLst/>
            <a:gdLst/>
            <a:ahLst/>
            <a:cxnLst/>
            <a:rect r="r" b="b" t="t" l="l"/>
            <a:pathLst>
              <a:path h="724644" w="1341933">
                <a:moveTo>
                  <a:pt x="0" y="0"/>
                </a:moveTo>
                <a:lnTo>
                  <a:pt x="1341932" y="0"/>
                </a:lnTo>
                <a:lnTo>
                  <a:pt x="1341932" y="724644"/>
                </a:lnTo>
                <a:lnTo>
                  <a:pt x="0" y="724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309894" y="5186488"/>
            <a:ext cx="944443" cy="1010099"/>
          </a:xfrm>
          <a:custGeom>
            <a:avLst/>
            <a:gdLst/>
            <a:ahLst/>
            <a:cxnLst/>
            <a:rect r="r" b="b" t="t" l="l"/>
            <a:pathLst>
              <a:path h="1010099" w="944443">
                <a:moveTo>
                  <a:pt x="0" y="0"/>
                </a:moveTo>
                <a:lnTo>
                  <a:pt x="944443" y="0"/>
                </a:lnTo>
                <a:lnTo>
                  <a:pt x="944443" y="1010100"/>
                </a:lnTo>
                <a:lnTo>
                  <a:pt x="0" y="1010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357787" y="7001662"/>
            <a:ext cx="896550" cy="896550"/>
          </a:xfrm>
          <a:custGeom>
            <a:avLst/>
            <a:gdLst/>
            <a:ahLst/>
            <a:cxnLst/>
            <a:rect r="r" b="b" t="t" l="l"/>
            <a:pathLst>
              <a:path h="896550" w="896550">
                <a:moveTo>
                  <a:pt x="0" y="0"/>
                </a:moveTo>
                <a:lnTo>
                  <a:pt x="896550" y="0"/>
                </a:lnTo>
                <a:lnTo>
                  <a:pt x="896550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058233" y="3447307"/>
            <a:ext cx="2590057" cy="80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230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Brand Partnerships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63521" y="5282858"/>
            <a:ext cx="2590057" cy="80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230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Surprise Meal </a:t>
            </a:r>
          </a:p>
          <a:p>
            <a:pPr algn="ctr">
              <a:lnSpc>
                <a:spcPts val="3232"/>
              </a:lnSpc>
            </a:pPr>
            <a:r>
              <a:rPr lang="en-US" sz="230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BOX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58233" y="7017881"/>
            <a:ext cx="2590057" cy="80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230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Subscription Model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46432" y="3570032"/>
            <a:ext cx="2590057" cy="81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b="true" sz="230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Commisions from restaurants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46432" y="5332611"/>
            <a:ext cx="2590057" cy="80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230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Platform Fee from Customer’s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87270" y="7067910"/>
            <a:ext cx="3312149" cy="80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230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Featured Placements (Restaurant)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757932" y="3548400"/>
            <a:ext cx="3034329" cy="81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2308" b="true">
                <a:solidFill>
                  <a:srgbClr val="737373"/>
                </a:solidFill>
                <a:latin typeface="Raleway Bold"/>
                <a:ea typeface="Raleway Bold"/>
                <a:cs typeface="Raleway Bold"/>
                <a:sym typeface="Raleway Bold"/>
              </a:rPr>
              <a:t>10-15% comissions on each order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57932" y="5484511"/>
            <a:ext cx="3034329" cy="40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2308" b="true">
                <a:solidFill>
                  <a:srgbClr val="737373"/>
                </a:solidFill>
                <a:latin typeface="Raleway Bold"/>
                <a:ea typeface="Raleway Bold"/>
                <a:cs typeface="Raleway Bold"/>
                <a:sym typeface="Raleway Bold"/>
              </a:rPr>
              <a:t>Flat Rs.6 Per Order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757932" y="7017881"/>
            <a:ext cx="3034329" cy="81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2308" b="true">
                <a:solidFill>
                  <a:srgbClr val="737373"/>
                </a:solidFill>
                <a:latin typeface="Raleway Bold"/>
                <a:ea typeface="Raleway Bold"/>
                <a:cs typeface="Raleway Bold"/>
                <a:sym typeface="Raleway Bold"/>
              </a:rPr>
              <a:t>Restaurants Pay for top placements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368616" y="3447836"/>
            <a:ext cx="3034329" cy="81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2308" b="true">
                <a:solidFill>
                  <a:srgbClr val="737373"/>
                </a:solidFill>
                <a:latin typeface="Raleway Bold"/>
                <a:ea typeface="Raleway Bold"/>
                <a:cs typeface="Raleway Bold"/>
                <a:sym typeface="Raleway Bold"/>
              </a:rPr>
              <a:t>FMCG</a:t>
            </a:r>
            <a:r>
              <a:rPr lang="en-US" sz="2308" b="true">
                <a:solidFill>
                  <a:srgbClr val="737373"/>
                </a:solidFill>
                <a:latin typeface="Raleway Bold"/>
                <a:ea typeface="Raleway Bold"/>
                <a:cs typeface="Raleway Bold"/>
                <a:sym typeface="Raleway Bold"/>
              </a:rPr>
              <a:t> / F&amp;B brands sponsor Products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435291" y="5095875"/>
            <a:ext cx="2824009" cy="122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2308" b="true">
                <a:solidFill>
                  <a:srgbClr val="737373"/>
                </a:solidFill>
                <a:latin typeface="Raleway Bold"/>
                <a:ea typeface="Raleway Bold"/>
                <a:cs typeface="Raleway Bold"/>
                <a:sym typeface="Raleway Bold"/>
              </a:rPr>
              <a:t>Mystery meal at </a:t>
            </a:r>
          </a:p>
          <a:p>
            <a:pPr algn="l">
              <a:lnSpc>
                <a:spcPts val="3232"/>
              </a:lnSpc>
            </a:pPr>
            <a:r>
              <a:rPr lang="en-US" sz="2308" b="true">
                <a:solidFill>
                  <a:srgbClr val="737373"/>
                </a:solidFill>
                <a:latin typeface="Raleway Bold"/>
                <a:ea typeface="Raleway Bold"/>
                <a:cs typeface="Raleway Bold"/>
                <a:sym typeface="Raleway Bold"/>
              </a:rPr>
              <a:t>discount/for Gen-z </a:t>
            </a:r>
          </a:p>
          <a:p>
            <a:pPr algn="l">
              <a:lnSpc>
                <a:spcPts val="3232"/>
              </a:lnSpc>
            </a:pPr>
            <a:r>
              <a:rPr lang="en-US" sz="2308" b="true">
                <a:solidFill>
                  <a:srgbClr val="737373"/>
                </a:solidFill>
                <a:latin typeface="Raleway Bold"/>
                <a:ea typeface="Raleway Bold"/>
                <a:cs typeface="Raleway Bold"/>
                <a:sym typeface="Raleway Bold"/>
              </a:rPr>
              <a:t>Audience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368616" y="7016690"/>
            <a:ext cx="3034329" cy="81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2308" b="true">
                <a:solidFill>
                  <a:srgbClr val="737373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Customer’s Pre-Book Deals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-573908" y="9600953"/>
            <a:ext cx="19435816" cy="2962698"/>
            <a:chOff x="0" y="0"/>
            <a:chExt cx="5118898" cy="78029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118898" cy="780299"/>
            </a:xfrm>
            <a:custGeom>
              <a:avLst/>
              <a:gdLst/>
              <a:ahLst/>
              <a:cxnLst/>
              <a:rect r="r" b="b" t="t" l="l"/>
              <a:pathLst>
                <a:path h="780299" w="5118898">
                  <a:moveTo>
                    <a:pt x="20315" y="0"/>
                  </a:moveTo>
                  <a:lnTo>
                    <a:pt x="5098583" y="0"/>
                  </a:lnTo>
                  <a:cubicBezTo>
                    <a:pt x="5109803" y="0"/>
                    <a:pt x="5118898" y="9095"/>
                    <a:pt x="5118898" y="20315"/>
                  </a:cubicBezTo>
                  <a:lnTo>
                    <a:pt x="5118898" y="759984"/>
                  </a:lnTo>
                  <a:cubicBezTo>
                    <a:pt x="5118898" y="765372"/>
                    <a:pt x="5116758" y="770539"/>
                    <a:pt x="5112948" y="774349"/>
                  </a:cubicBezTo>
                  <a:cubicBezTo>
                    <a:pt x="5109138" y="778159"/>
                    <a:pt x="5103971" y="780299"/>
                    <a:pt x="5098583" y="780299"/>
                  </a:cubicBezTo>
                  <a:lnTo>
                    <a:pt x="20315" y="780299"/>
                  </a:lnTo>
                  <a:cubicBezTo>
                    <a:pt x="9095" y="780299"/>
                    <a:pt x="0" y="771204"/>
                    <a:pt x="0" y="759984"/>
                  </a:cubicBezTo>
                  <a:lnTo>
                    <a:pt x="0" y="20315"/>
                  </a:lnTo>
                  <a:cubicBezTo>
                    <a:pt x="0" y="9095"/>
                    <a:pt x="9095" y="0"/>
                    <a:pt x="20315" y="0"/>
                  </a:cubicBezTo>
                  <a:close/>
                </a:path>
              </a:pathLst>
            </a:custGeom>
            <a:solidFill>
              <a:srgbClr val="0C6847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5118898" cy="846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Aasta plans to turn binned food waste into fertilizers and sustainability.</a:t>
              </a:r>
            </a:p>
            <a:p>
              <a:pPr algn="ctr">
                <a:lnSpc>
                  <a:spcPts val="4479"/>
                </a:lnSpc>
              </a:pPr>
            </a:p>
            <a:p>
              <a:pPr algn="ctr">
                <a:lnSpc>
                  <a:spcPts val="4479"/>
                </a:lnSpc>
              </a:pPr>
            </a:p>
            <a:p>
              <a:pPr algn="ctr">
                <a:lnSpc>
                  <a:spcPts val="4479"/>
                </a:lnSpc>
              </a:pPr>
            </a:p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131167" y="1601451"/>
            <a:ext cx="8178727" cy="82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1"/>
              </a:lnSpc>
              <a:spcBef>
                <a:spcPct val="0"/>
              </a:spcBef>
            </a:pPr>
            <a:r>
              <a:rPr lang="en-US" b="true" sz="6528" i="true">
                <a:solidFill>
                  <a:srgbClr val="0A6847"/>
                </a:solidFill>
                <a:latin typeface="Raleway Ultra-Bold Italics"/>
                <a:ea typeface="Raleway Ultra-Bold Italics"/>
                <a:cs typeface="Raleway Ultra-Bold Italics"/>
                <a:sym typeface="Raleway Ultra-Bold Italics"/>
              </a:rPr>
              <a:t>Revenue Model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-3628392">
            <a:off x="14186585" y="-6176423"/>
            <a:ext cx="8202830" cy="6681578"/>
          </a:xfrm>
          <a:custGeom>
            <a:avLst/>
            <a:gdLst/>
            <a:ahLst/>
            <a:cxnLst/>
            <a:rect r="r" b="b" t="t" l="l"/>
            <a:pathLst>
              <a:path h="6681578" w="8202830">
                <a:moveTo>
                  <a:pt x="0" y="0"/>
                </a:moveTo>
                <a:lnTo>
                  <a:pt x="8202830" y="0"/>
                </a:lnTo>
                <a:lnTo>
                  <a:pt x="8202830" y="6681578"/>
                </a:lnTo>
                <a:lnTo>
                  <a:pt x="0" y="66815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13159" y="4722241"/>
            <a:ext cx="21114318" cy="3257344"/>
            <a:chOff x="0" y="0"/>
            <a:chExt cx="5560973" cy="857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0973" cy="857901"/>
            </a:xfrm>
            <a:custGeom>
              <a:avLst/>
              <a:gdLst/>
              <a:ahLst/>
              <a:cxnLst/>
              <a:rect r="r" b="b" t="t" l="l"/>
              <a:pathLst>
                <a:path h="857901" w="5560973">
                  <a:moveTo>
                    <a:pt x="18700" y="0"/>
                  </a:moveTo>
                  <a:lnTo>
                    <a:pt x="5542273" y="0"/>
                  </a:lnTo>
                  <a:cubicBezTo>
                    <a:pt x="5547232" y="0"/>
                    <a:pt x="5551989" y="1970"/>
                    <a:pt x="5555495" y="5477"/>
                  </a:cubicBezTo>
                  <a:cubicBezTo>
                    <a:pt x="5559003" y="8984"/>
                    <a:pt x="5560973" y="13740"/>
                    <a:pt x="5560973" y="18700"/>
                  </a:cubicBezTo>
                  <a:lnTo>
                    <a:pt x="5560973" y="839201"/>
                  </a:lnTo>
                  <a:cubicBezTo>
                    <a:pt x="5560973" y="844161"/>
                    <a:pt x="5559003" y="848917"/>
                    <a:pt x="5555495" y="852424"/>
                  </a:cubicBezTo>
                  <a:cubicBezTo>
                    <a:pt x="5551989" y="855931"/>
                    <a:pt x="5547232" y="857901"/>
                    <a:pt x="5542273" y="857901"/>
                  </a:cubicBezTo>
                  <a:lnTo>
                    <a:pt x="18700" y="857901"/>
                  </a:lnTo>
                  <a:cubicBezTo>
                    <a:pt x="13740" y="857901"/>
                    <a:pt x="8984" y="855931"/>
                    <a:pt x="5477" y="852424"/>
                  </a:cubicBezTo>
                  <a:cubicBezTo>
                    <a:pt x="1970" y="848917"/>
                    <a:pt x="0" y="844161"/>
                    <a:pt x="0" y="839201"/>
                  </a:cubicBezTo>
                  <a:lnTo>
                    <a:pt x="0" y="18700"/>
                  </a:lnTo>
                  <a:cubicBezTo>
                    <a:pt x="0" y="13740"/>
                    <a:pt x="1970" y="8984"/>
                    <a:pt x="5477" y="5477"/>
                  </a:cubicBezTo>
                  <a:cubicBezTo>
                    <a:pt x="8984" y="1970"/>
                    <a:pt x="13740" y="0"/>
                    <a:pt x="18700" y="0"/>
                  </a:cubicBezTo>
                  <a:close/>
                </a:path>
              </a:pathLst>
            </a:custGeom>
            <a:solidFill>
              <a:srgbClr val="0035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5560973" cy="810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37377" y="5008230"/>
            <a:ext cx="14673027" cy="2685365"/>
            <a:chOff x="0" y="0"/>
            <a:chExt cx="19564037" cy="358048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607393" y="2418618"/>
              <a:ext cx="3569317" cy="1161870"/>
              <a:chOff x="0" y="0"/>
              <a:chExt cx="762549" cy="24822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62549" cy="248222"/>
              </a:xfrm>
              <a:custGeom>
                <a:avLst/>
                <a:gdLst/>
                <a:ahLst/>
                <a:cxnLst/>
                <a:rect r="r" b="b" t="t" l="l"/>
                <a:pathLst>
                  <a:path h="248222" w="762549">
                    <a:moveTo>
                      <a:pt x="60733" y="0"/>
                    </a:moveTo>
                    <a:lnTo>
                      <a:pt x="701816" y="0"/>
                    </a:lnTo>
                    <a:cubicBezTo>
                      <a:pt x="717924" y="0"/>
                      <a:pt x="733371" y="6399"/>
                      <a:pt x="744761" y="17788"/>
                    </a:cubicBezTo>
                    <a:cubicBezTo>
                      <a:pt x="756150" y="29178"/>
                      <a:pt x="762549" y="44625"/>
                      <a:pt x="762549" y="60733"/>
                    </a:cubicBezTo>
                    <a:lnTo>
                      <a:pt x="762549" y="187489"/>
                    </a:lnTo>
                    <a:cubicBezTo>
                      <a:pt x="762549" y="221031"/>
                      <a:pt x="735358" y="248222"/>
                      <a:pt x="701816" y="248222"/>
                    </a:cubicBezTo>
                    <a:lnTo>
                      <a:pt x="60733" y="248222"/>
                    </a:lnTo>
                    <a:cubicBezTo>
                      <a:pt x="44625" y="248222"/>
                      <a:pt x="29178" y="241823"/>
                      <a:pt x="17788" y="230434"/>
                    </a:cubicBezTo>
                    <a:cubicBezTo>
                      <a:pt x="6399" y="219044"/>
                      <a:pt x="0" y="203597"/>
                      <a:pt x="0" y="187489"/>
                    </a:cubicBezTo>
                    <a:lnTo>
                      <a:pt x="0" y="60733"/>
                    </a:lnTo>
                    <a:cubicBezTo>
                      <a:pt x="0" y="44625"/>
                      <a:pt x="6399" y="29178"/>
                      <a:pt x="17788" y="17788"/>
                    </a:cubicBezTo>
                    <a:cubicBezTo>
                      <a:pt x="29178" y="6399"/>
                      <a:pt x="44625" y="0"/>
                      <a:pt x="60733" y="0"/>
                    </a:cubicBezTo>
                    <a:close/>
                  </a:path>
                </a:pathLst>
              </a:custGeom>
              <a:solidFill>
                <a:srgbClr val="EEFEC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38100"/>
                <a:ext cx="762549" cy="210122"/>
              </a:xfrm>
              <a:prstGeom prst="rect">
                <a:avLst/>
              </a:prstGeom>
            </p:spPr>
            <p:txBody>
              <a:bodyPr anchor="ctr" rtlCol="false" tIns="46970" lIns="46970" bIns="46970" rIns="46970"/>
              <a:lstStyle/>
              <a:p>
                <a:pPr algn="ctr">
                  <a:lnSpc>
                    <a:spcPts val="2314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95250"/>
              <a:ext cx="4784104" cy="1032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47"/>
                </a:lnSpc>
              </a:pPr>
              <a:r>
                <a:rPr lang="en-US" b="true" sz="5547">
                  <a:solidFill>
                    <a:srgbClr val="FF575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₹15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07393" y="1230795"/>
              <a:ext cx="3569317" cy="445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b="true" sz="2080">
                  <a:solidFill>
                    <a:srgbClr val="EEEEE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Revenue Per Order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24739" y="2450707"/>
              <a:ext cx="2934626" cy="1011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7"/>
                </a:lnSpc>
              </a:pPr>
              <a:r>
                <a:rPr lang="en-US" b="true" sz="1996">
                  <a:solidFill>
                    <a:srgbClr val="494949"/>
                  </a:solidFill>
                  <a:latin typeface="Raleway Semi-Bold"/>
                  <a:ea typeface="Raleway Semi-Bold"/>
                  <a:cs typeface="Raleway Semi-Bold"/>
                  <a:sym typeface="Raleway Semi-Bold"/>
                </a:rPr>
                <a:t>Net earning per order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568207" y="95250"/>
              <a:ext cx="4784104" cy="1032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47"/>
                </a:lnSpc>
              </a:pPr>
              <a:r>
                <a:rPr lang="en-US" b="true" sz="5547">
                  <a:solidFill>
                    <a:srgbClr val="FF575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10,000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996794" y="1221989"/>
              <a:ext cx="3981584" cy="445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80" b="true">
                  <a:solidFill>
                    <a:srgbClr val="EEEEE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Target- </a:t>
              </a:r>
              <a:r>
                <a:rPr lang="en-US" b="true" sz="2080">
                  <a:solidFill>
                    <a:srgbClr val="EEEEE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Daily Customer 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10074815" y="2407266"/>
              <a:ext cx="3825543" cy="1161870"/>
              <a:chOff x="0" y="0"/>
              <a:chExt cx="817289" cy="2482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7289" cy="248222"/>
              </a:xfrm>
              <a:custGeom>
                <a:avLst/>
                <a:gdLst/>
                <a:ahLst/>
                <a:cxnLst/>
                <a:rect r="r" b="b" t="t" l="l"/>
                <a:pathLst>
                  <a:path h="248222" w="817289">
                    <a:moveTo>
                      <a:pt x="56665" y="0"/>
                    </a:moveTo>
                    <a:lnTo>
                      <a:pt x="760624" y="0"/>
                    </a:lnTo>
                    <a:cubicBezTo>
                      <a:pt x="775653" y="0"/>
                      <a:pt x="790065" y="5970"/>
                      <a:pt x="800692" y="16597"/>
                    </a:cubicBezTo>
                    <a:cubicBezTo>
                      <a:pt x="811319" y="27223"/>
                      <a:pt x="817289" y="41636"/>
                      <a:pt x="817289" y="56665"/>
                    </a:cubicBezTo>
                    <a:lnTo>
                      <a:pt x="817289" y="191557"/>
                    </a:lnTo>
                    <a:cubicBezTo>
                      <a:pt x="817289" y="222852"/>
                      <a:pt x="791919" y="248222"/>
                      <a:pt x="760624" y="248222"/>
                    </a:cubicBezTo>
                    <a:lnTo>
                      <a:pt x="56665" y="248222"/>
                    </a:lnTo>
                    <a:cubicBezTo>
                      <a:pt x="41636" y="248222"/>
                      <a:pt x="27223" y="242252"/>
                      <a:pt x="16597" y="231625"/>
                    </a:cubicBezTo>
                    <a:cubicBezTo>
                      <a:pt x="5970" y="220998"/>
                      <a:pt x="0" y="206585"/>
                      <a:pt x="0" y="191557"/>
                    </a:cubicBezTo>
                    <a:lnTo>
                      <a:pt x="0" y="56665"/>
                    </a:lnTo>
                    <a:cubicBezTo>
                      <a:pt x="0" y="41636"/>
                      <a:pt x="5970" y="27223"/>
                      <a:pt x="16597" y="16597"/>
                    </a:cubicBezTo>
                    <a:cubicBezTo>
                      <a:pt x="27223" y="5970"/>
                      <a:pt x="41636" y="0"/>
                      <a:pt x="56665" y="0"/>
                    </a:cubicBezTo>
                    <a:close/>
                  </a:path>
                </a:pathLst>
              </a:custGeom>
              <a:solidFill>
                <a:srgbClr val="EEFEC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38100"/>
                <a:ext cx="817289" cy="210122"/>
              </a:xfrm>
              <a:prstGeom prst="rect">
                <a:avLst/>
              </a:prstGeom>
            </p:spPr>
            <p:txBody>
              <a:bodyPr anchor="ctr" rtlCol="false" tIns="46970" lIns="46970" bIns="46970" rIns="46970"/>
              <a:lstStyle/>
              <a:p>
                <a:pPr algn="ctr">
                  <a:lnSpc>
                    <a:spcPts val="2314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0288519" y="2703558"/>
              <a:ext cx="3398134" cy="483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7"/>
                </a:lnSpc>
              </a:pPr>
              <a:r>
                <a:rPr lang="en-US" b="true" sz="1996">
                  <a:solidFill>
                    <a:srgbClr val="494949"/>
                  </a:solidFill>
                  <a:latin typeface="Raleway Semi-Bold"/>
                  <a:ea typeface="Raleway Semi-Bold"/>
                  <a:cs typeface="Raleway Semi-Bold"/>
                  <a:sym typeface="Raleway Semi-Bold"/>
                </a:rPr>
                <a:t>Customers per day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477829" y="95250"/>
              <a:ext cx="3396653" cy="1032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47"/>
                </a:lnSpc>
              </a:pPr>
              <a:r>
                <a:rPr lang="en-US" b="true" sz="5547">
                  <a:solidFill>
                    <a:srgbClr val="FF575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₹4.5M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784104" y="1221989"/>
              <a:ext cx="4784104" cy="445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b="true" sz="2080">
                  <a:solidFill>
                    <a:srgbClr val="EEEEE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Monthly Revenue Potential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5263384" y="2418618"/>
              <a:ext cx="3825543" cy="1161870"/>
              <a:chOff x="0" y="0"/>
              <a:chExt cx="817289" cy="2482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7289" cy="248222"/>
              </a:xfrm>
              <a:custGeom>
                <a:avLst/>
                <a:gdLst/>
                <a:ahLst/>
                <a:cxnLst/>
                <a:rect r="r" b="b" t="t" l="l"/>
                <a:pathLst>
                  <a:path h="248222" w="817289">
                    <a:moveTo>
                      <a:pt x="56665" y="0"/>
                    </a:moveTo>
                    <a:lnTo>
                      <a:pt x="760624" y="0"/>
                    </a:lnTo>
                    <a:cubicBezTo>
                      <a:pt x="775653" y="0"/>
                      <a:pt x="790065" y="5970"/>
                      <a:pt x="800692" y="16597"/>
                    </a:cubicBezTo>
                    <a:cubicBezTo>
                      <a:pt x="811319" y="27223"/>
                      <a:pt x="817289" y="41636"/>
                      <a:pt x="817289" y="56665"/>
                    </a:cubicBezTo>
                    <a:lnTo>
                      <a:pt x="817289" y="191557"/>
                    </a:lnTo>
                    <a:cubicBezTo>
                      <a:pt x="817289" y="222852"/>
                      <a:pt x="791919" y="248222"/>
                      <a:pt x="760624" y="248222"/>
                    </a:cubicBezTo>
                    <a:lnTo>
                      <a:pt x="56665" y="248222"/>
                    </a:lnTo>
                    <a:cubicBezTo>
                      <a:pt x="41636" y="248222"/>
                      <a:pt x="27223" y="242252"/>
                      <a:pt x="16597" y="231625"/>
                    </a:cubicBezTo>
                    <a:cubicBezTo>
                      <a:pt x="5970" y="220998"/>
                      <a:pt x="0" y="206585"/>
                      <a:pt x="0" y="191557"/>
                    </a:cubicBezTo>
                    <a:lnTo>
                      <a:pt x="0" y="56665"/>
                    </a:lnTo>
                    <a:cubicBezTo>
                      <a:pt x="0" y="41636"/>
                      <a:pt x="5970" y="27223"/>
                      <a:pt x="16597" y="16597"/>
                    </a:cubicBezTo>
                    <a:cubicBezTo>
                      <a:pt x="27223" y="5970"/>
                      <a:pt x="41636" y="0"/>
                      <a:pt x="56665" y="0"/>
                    </a:cubicBezTo>
                    <a:close/>
                  </a:path>
                </a:pathLst>
              </a:custGeom>
              <a:solidFill>
                <a:srgbClr val="EEFEC6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38100"/>
                <a:ext cx="817289" cy="210122"/>
              </a:xfrm>
              <a:prstGeom prst="rect">
                <a:avLst/>
              </a:prstGeom>
            </p:spPr>
            <p:txBody>
              <a:bodyPr anchor="ctr" rtlCol="false" tIns="46970" lIns="46970" bIns="46970" rIns="46970"/>
              <a:lstStyle/>
              <a:p>
                <a:pPr algn="ctr">
                  <a:lnSpc>
                    <a:spcPts val="2314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5370606" y="2474841"/>
              <a:ext cx="3611098" cy="950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b="true" sz="1884">
                  <a:solidFill>
                    <a:srgbClr val="494949"/>
                  </a:solidFill>
                  <a:latin typeface="Raleway Semi-Bold"/>
                  <a:ea typeface="Raleway Semi-Bold"/>
                  <a:cs typeface="Raleway Semi-Bold"/>
                  <a:sym typeface="Raleway Semi-Bold"/>
                </a:rPr>
                <a:t>₹15 × 10,000 orders/day × 30 days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5974035" y="95250"/>
              <a:ext cx="2545507" cy="1032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47"/>
                </a:lnSpc>
              </a:pPr>
              <a:r>
                <a:rPr lang="en-US" b="true" sz="5547">
                  <a:solidFill>
                    <a:srgbClr val="FF575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3-4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5462130" y="1230795"/>
              <a:ext cx="3569317" cy="445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b="true" sz="2080">
                  <a:solidFill>
                    <a:srgbClr val="EEEEE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Timeline to ₹10M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14929541" y="2418618"/>
              <a:ext cx="4634496" cy="1161870"/>
              <a:chOff x="0" y="0"/>
              <a:chExt cx="990114" cy="24822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90114" cy="248222"/>
              </a:xfrm>
              <a:custGeom>
                <a:avLst/>
                <a:gdLst/>
                <a:ahLst/>
                <a:cxnLst/>
                <a:rect r="r" b="b" t="t" l="l"/>
                <a:pathLst>
                  <a:path h="248222" w="990114">
                    <a:moveTo>
                      <a:pt x="46774" y="0"/>
                    </a:moveTo>
                    <a:lnTo>
                      <a:pt x="943340" y="0"/>
                    </a:lnTo>
                    <a:cubicBezTo>
                      <a:pt x="969172" y="0"/>
                      <a:pt x="990114" y="20941"/>
                      <a:pt x="990114" y="46774"/>
                    </a:cubicBezTo>
                    <a:lnTo>
                      <a:pt x="990114" y="201448"/>
                    </a:lnTo>
                    <a:cubicBezTo>
                      <a:pt x="990114" y="227280"/>
                      <a:pt x="969172" y="248222"/>
                      <a:pt x="943340" y="248222"/>
                    </a:cubicBezTo>
                    <a:lnTo>
                      <a:pt x="46774" y="248222"/>
                    </a:lnTo>
                    <a:cubicBezTo>
                      <a:pt x="20941" y="248222"/>
                      <a:pt x="0" y="227280"/>
                      <a:pt x="0" y="201448"/>
                    </a:cubicBezTo>
                    <a:lnTo>
                      <a:pt x="0" y="46774"/>
                    </a:lnTo>
                    <a:cubicBezTo>
                      <a:pt x="0" y="20941"/>
                      <a:pt x="20941" y="0"/>
                      <a:pt x="46774" y="0"/>
                    </a:cubicBezTo>
                    <a:close/>
                  </a:path>
                </a:pathLst>
              </a:custGeom>
              <a:solidFill>
                <a:srgbClr val="EEFEC6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38100"/>
                <a:ext cx="990114" cy="210122"/>
              </a:xfrm>
              <a:prstGeom prst="rect">
                <a:avLst/>
              </a:prstGeom>
            </p:spPr>
            <p:txBody>
              <a:bodyPr anchor="ctr" rtlCol="false" tIns="46970" lIns="46970" bIns="46970" rIns="46970"/>
              <a:lstStyle/>
              <a:p>
                <a:pPr algn="ctr">
                  <a:lnSpc>
                    <a:spcPts val="2314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5118913" y="2465316"/>
              <a:ext cx="4255750" cy="1011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7"/>
                </a:lnSpc>
              </a:pPr>
              <a:r>
                <a:rPr lang="en-US" sz="1996" b="true">
                  <a:solidFill>
                    <a:srgbClr val="494949"/>
                  </a:solidFill>
                  <a:latin typeface="Raleway Semi-Bold"/>
                  <a:ea typeface="Raleway Semi-Bold"/>
                  <a:cs typeface="Raleway Semi-Bold"/>
                  <a:sym typeface="Raleway Semi-Bold"/>
                </a:rPr>
                <a:t>4 </a:t>
              </a:r>
              <a:r>
                <a:rPr lang="en-US" b="true" sz="1996">
                  <a:solidFill>
                    <a:srgbClr val="494949"/>
                  </a:solidFill>
                  <a:latin typeface="Raleway Semi-Bold"/>
                  <a:ea typeface="Raleway Semi-Bold"/>
                  <a:cs typeface="Raleway Semi-Bold"/>
                  <a:sym typeface="Raleway Semi-Bold"/>
                </a:rPr>
                <a:t>Months at ₹4.5M/month to reach ₹10M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6793650">
            <a:off x="-3839101" y="9725326"/>
            <a:ext cx="8202830" cy="6681578"/>
          </a:xfrm>
          <a:custGeom>
            <a:avLst/>
            <a:gdLst/>
            <a:ahLst/>
            <a:cxnLst/>
            <a:rect r="r" b="b" t="t" l="l"/>
            <a:pathLst>
              <a:path h="6681578" w="8202830">
                <a:moveTo>
                  <a:pt x="0" y="0"/>
                </a:moveTo>
                <a:lnTo>
                  <a:pt x="8202830" y="0"/>
                </a:lnTo>
                <a:lnTo>
                  <a:pt x="8202830" y="6681578"/>
                </a:lnTo>
                <a:lnTo>
                  <a:pt x="0" y="668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7259300" y="9258300"/>
            <a:ext cx="699184" cy="699184"/>
          </a:xfrm>
          <a:custGeom>
            <a:avLst/>
            <a:gdLst/>
            <a:ahLst/>
            <a:cxnLst/>
            <a:rect r="r" b="b" t="t" l="l"/>
            <a:pathLst>
              <a:path h="699184" w="699184">
                <a:moveTo>
                  <a:pt x="0" y="0"/>
                </a:moveTo>
                <a:lnTo>
                  <a:pt x="699184" y="0"/>
                </a:lnTo>
                <a:lnTo>
                  <a:pt x="699184" y="699184"/>
                </a:lnTo>
                <a:lnTo>
                  <a:pt x="0" y="699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7896225" y="2693460"/>
            <a:ext cx="3086100" cy="928910"/>
            <a:chOff x="0" y="0"/>
            <a:chExt cx="812800" cy="2446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244651"/>
            </a:xfrm>
            <a:custGeom>
              <a:avLst/>
              <a:gdLst/>
              <a:ahLst/>
              <a:cxnLst/>
              <a:rect r="r" b="b" t="t" l="l"/>
              <a:pathLst>
                <a:path h="244651" w="812800">
                  <a:moveTo>
                    <a:pt x="406400" y="24465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244651"/>
                  </a:lnTo>
                  <a:close/>
                </a:path>
              </a:pathLst>
            </a:custGeom>
            <a:solidFill>
              <a:srgbClr val="002A01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27000" y="-39675"/>
              <a:ext cx="558800" cy="170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030310" y="-1828574"/>
            <a:ext cx="10227380" cy="5714549"/>
            <a:chOff x="0" y="0"/>
            <a:chExt cx="13636507" cy="761939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636507" cy="7619398"/>
            </a:xfrm>
            <a:custGeom>
              <a:avLst/>
              <a:gdLst/>
              <a:ahLst/>
              <a:cxnLst/>
              <a:rect r="r" b="b" t="t" l="l"/>
              <a:pathLst>
                <a:path h="7619398" w="13636507">
                  <a:moveTo>
                    <a:pt x="0" y="0"/>
                  </a:moveTo>
                  <a:lnTo>
                    <a:pt x="13636507" y="0"/>
                  </a:lnTo>
                  <a:lnTo>
                    <a:pt x="13636507" y="7619398"/>
                  </a:lnTo>
                  <a:lnTo>
                    <a:pt x="0" y="7619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1929677" y="3039032"/>
              <a:ext cx="10381382" cy="208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64"/>
                </a:lnSpc>
              </a:pPr>
              <a:r>
                <a:rPr lang="en-US" b="true" sz="4959" i="true">
                  <a:solidFill>
                    <a:srgbClr val="01472E"/>
                  </a:solidFill>
                  <a:latin typeface="Raleway Bold Italics"/>
                  <a:ea typeface="Raleway Bold Italics"/>
                  <a:cs typeface="Raleway Bold Italics"/>
                  <a:sym typeface="Raleway Bold Italics"/>
                </a:rPr>
                <a:t>We are inviting “you” to</a:t>
              </a:r>
            </a:p>
            <a:p>
              <a:pPr algn="ctr">
                <a:lnSpc>
                  <a:spcPts val="6268"/>
                </a:lnSpc>
              </a:pPr>
              <a:r>
                <a:rPr lang="en-US" b="true" sz="4959" i="true">
                  <a:solidFill>
                    <a:srgbClr val="01472E"/>
                  </a:solidFill>
                  <a:latin typeface="Raleway Bold Italics"/>
                  <a:ea typeface="Raleway Bold Italics"/>
                  <a:cs typeface="Raleway Bold Italics"/>
                  <a:sym typeface="Raleway Bold Italics"/>
                </a:rPr>
                <a:t>Join “Aasta“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DAG3vk-9U7k</dc:identifier>
  <dcterms:modified xsi:type="dcterms:W3CDTF">2011-08-01T06:04:30Z</dcterms:modified>
  <cp:revision>1</cp:revision>
  <dc:title>Blue and Black Modern Crowdfunding Pitch Deck Presentation</dc:title>
</cp:coreProperties>
</file>